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82380" autoAdjust="0"/>
  </p:normalViewPr>
  <p:slideViewPr>
    <p:cSldViewPr>
      <p:cViewPr>
        <p:scale>
          <a:sx n="90" d="100"/>
          <a:sy n="90" d="100"/>
        </p:scale>
        <p:origin x="-2280" y="-6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AC5141-1517-4F34-BC54-F52E081425CA}" type="datetimeFigureOut">
              <a:rPr lang="de-DE" smtClean="0"/>
              <a:t>08.12.2015</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F2C862-9F3D-4B95-8938-7B281B7F306C}" type="slidenum">
              <a:rPr lang="de-DE" smtClean="0"/>
              <a:t>‹Nr.›</a:t>
            </a:fld>
            <a:endParaRPr lang="de-DE"/>
          </a:p>
        </p:txBody>
      </p:sp>
    </p:spTree>
    <p:extLst>
      <p:ext uri="{BB962C8B-B14F-4D97-AF65-F5344CB8AC3E}">
        <p14:creationId xmlns:p14="http://schemas.microsoft.com/office/powerpoint/2010/main" val="2002678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A1F2C862-9F3D-4B95-8938-7B281B7F306C}" type="slidenum">
              <a:rPr lang="de-DE" smtClean="0"/>
              <a:t>1</a:t>
            </a:fld>
            <a:endParaRPr lang="de-DE"/>
          </a:p>
        </p:txBody>
      </p:sp>
    </p:spTree>
    <p:extLst>
      <p:ext uri="{BB962C8B-B14F-4D97-AF65-F5344CB8AC3E}">
        <p14:creationId xmlns:p14="http://schemas.microsoft.com/office/powerpoint/2010/main" val="2921215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en-US"/>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en-US"/>
          </a:p>
        </p:txBody>
      </p:sp>
      <p:sp>
        <p:nvSpPr>
          <p:cNvPr id="4" name="Datumsplatzhalter 3"/>
          <p:cNvSpPr>
            <a:spLocks noGrp="1"/>
          </p:cNvSpPr>
          <p:nvPr>
            <p:ph type="dt" sz="half" idx="10"/>
          </p:nvPr>
        </p:nvSpPr>
        <p:spPr/>
        <p:txBody>
          <a:bodyPr/>
          <a:lstStyle/>
          <a:p>
            <a:fld id="{F87059CD-4AA6-4BA3-BCEA-A9D8B2D4E353}" type="datetimeFigureOut">
              <a:rPr lang="en-US" smtClean="0"/>
              <a:t>12/8/2015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1715062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p>
            <a:fld id="{F87059CD-4AA6-4BA3-BCEA-A9D8B2D4E353}" type="datetimeFigureOut">
              <a:rPr lang="en-US" smtClean="0"/>
              <a:t>12/8/2015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3298984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en-US"/>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F87059CD-4AA6-4BA3-BCEA-A9D8B2D4E353}" type="datetimeFigureOut">
              <a:rPr lang="en-US" smtClean="0"/>
              <a:t>12/8/2015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2484232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Datumsplatzhalter 4"/>
          <p:cNvSpPr>
            <a:spLocks noGrp="1"/>
          </p:cNvSpPr>
          <p:nvPr>
            <p:ph type="dt" sz="half" idx="10"/>
          </p:nvPr>
        </p:nvSpPr>
        <p:spPr/>
        <p:txBody>
          <a:bodyPr/>
          <a:lstStyle/>
          <a:p>
            <a:fld id="{F87059CD-4AA6-4BA3-BCEA-A9D8B2D4E353}" type="datetimeFigureOut">
              <a:rPr lang="en-US" smtClean="0"/>
              <a:t>12/8/2015</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2261950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en-US"/>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7" name="Datumsplatzhalter 6"/>
          <p:cNvSpPr>
            <a:spLocks noGrp="1"/>
          </p:cNvSpPr>
          <p:nvPr>
            <p:ph type="dt" sz="half" idx="10"/>
          </p:nvPr>
        </p:nvSpPr>
        <p:spPr/>
        <p:txBody>
          <a:bodyPr/>
          <a:lstStyle/>
          <a:p>
            <a:fld id="{F87059CD-4AA6-4BA3-BCEA-A9D8B2D4E353}" type="datetimeFigureOut">
              <a:rPr lang="en-US" smtClean="0"/>
              <a:t>12/8/2015</a:t>
            </a:fld>
            <a:endParaRPr lang="en-US"/>
          </a:p>
        </p:txBody>
      </p:sp>
      <p:sp>
        <p:nvSpPr>
          <p:cNvPr id="8" name="Fußzeilenplatzhalter 7"/>
          <p:cNvSpPr>
            <a:spLocks noGrp="1"/>
          </p:cNvSpPr>
          <p:nvPr>
            <p:ph type="ftr" sz="quarter" idx="11"/>
          </p:nvPr>
        </p:nvSpPr>
        <p:spPr/>
        <p:txBody>
          <a:bodyPr/>
          <a:lstStyle/>
          <a:p>
            <a:endParaRPr lang="en-US"/>
          </a:p>
        </p:txBody>
      </p:sp>
      <p:sp>
        <p:nvSpPr>
          <p:cNvPr id="9" name="Foliennummernplatzhalter 8"/>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736177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Datumsplatzhalter 2"/>
          <p:cNvSpPr>
            <a:spLocks noGrp="1"/>
          </p:cNvSpPr>
          <p:nvPr>
            <p:ph type="dt" sz="half" idx="10"/>
          </p:nvPr>
        </p:nvSpPr>
        <p:spPr/>
        <p:txBody>
          <a:bodyPr/>
          <a:lstStyle/>
          <a:p>
            <a:fld id="{F87059CD-4AA6-4BA3-BCEA-A9D8B2D4E353}" type="datetimeFigureOut">
              <a:rPr lang="en-US" smtClean="0"/>
              <a:t>12/8/2015</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1648735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F87059CD-4AA6-4BA3-BCEA-A9D8B2D4E353}" type="datetimeFigureOut">
              <a:rPr lang="en-US" smtClean="0"/>
              <a:t>12/8/2015</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278629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en-US"/>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F87059CD-4AA6-4BA3-BCEA-A9D8B2D4E353}" type="datetimeFigureOut">
              <a:rPr lang="en-US" smtClean="0"/>
              <a:t>12/8/2015</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1919604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en-US"/>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F87059CD-4AA6-4BA3-BCEA-A9D8B2D4E353}" type="datetimeFigureOut">
              <a:rPr lang="en-US" smtClean="0"/>
              <a:t>12/8/2015</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983639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en-US"/>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p>
            <a:fld id="{F87059CD-4AA6-4BA3-BCEA-A9D8B2D4E353}" type="datetimeFigureOut">
              <a:rPr lang="en-US" smtClean="0"/>
              <a:t>12/8/2015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2820299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en-US"/>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10"/>
          </p:nvPr>
        </p:nvSpPr>
        <p:spPr/>
        <p:txBody>
          <a:bodyPr/>
          <a:lstStyle/>
          <a:p>
            <a:fld id="{F87059CD-4AA6-4BA3-BCEA-A9D8B2D4E353}" type="datetimeFigureOut">
              <a:rPr lang="en-US" smtClean="0"/>
              <a:t>12/8/2015</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8FE3D861-AA45-457E-9FA6-5E485A4583D4}" type="slidenum">
              <a:rPr lang="en-US" smtClean="0"/>
              <a:t>‹Nr.›</a:t>
            </a:fld>
            <a:endParaRPr lang="en-US"/>
          </a:p>
        </p:txBody>
      </p:sp>
    </p:spTree>
    <p:extLst>
      <p:ext uri="{BB962C8B-B14F-4D97-AF65-F5344CB8AC3E}">
        <p14:creationId xmlns:p14="http://schemas.microsoft.com/office/powerpoint/2010/main" val="992113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en-US"/>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7059CD-4AA6-4BA3-BCEA-A9D8B2D4E353}" type="datetimeFigureOut">
              <a:rPr lang="en-US" smtClean="0"/>
              <a:t>12/8/2015</a:t>
            </a:fld>
            <a:endParaRPr lang="en-US"/>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E3D861-AA45-457E-9FA6-5E485A4583D4}" type="slidenum">
              <a:rPr lang="en-US" smtClean="0"/>
              <a:t>‹Nr.›</a:t>
            </a:fld>
            <a:endParaRPr lang="en-US"/>
          </a:p>
        </p:txBody>
      </p:sp>
    </p:spTree>
    <p:extLst>
      <p:ext uri="{BB962C8B-B14F-4D97-AF65-F5344CB8AC3E}">
        <p14:creationId xmlns:p14="http://schemas.microsoft.com/office/powerpoint/2010/main" val="3731316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Würfel 5"/>
          <p:cNvSpPr/>
          <p:nvPr/>
        </p:nvSpPr>
        <p:spPr>
          <a:xfrm>
            <a:off x="2993442" y="1284939"/>
            <a:ext cx="288000" cy="252000"/>
          </a:xfrm>
          <a:prstGeom prst="cube">
            <a:avLst/>
          </a:prstGeom>
          <a:solidFill>
            <a:schemeClr val="tx2">
              <a:lumMod val="60000"/>
              <a:lumOff val="40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7" name="Würfel 6"/>
          <p:cNvSpPr/>
          <p:nvPr/>
        </p:nvSpPr>
        <p:spPr>
          <a:xfrm>
            <a:off x="3472557" y="1283217"/>
            <a:ext cx="288000" cy="252000"/>
          </a:xfrm>
          <a:prstGeom prst="cube">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5400000" scaled="1"/>
            <a:tileRect/>
          </a:gra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8" name="Würfel 7"/>
          <p:cNvSpPr/>
          <p:nvPr/>
        </p:nvSpPr>
        <p:spPr>
          <a:xfrm>
            <a:off x="2705442" y="1689339"/>
            <a:ext cx="288000" cy="252000"/>
          </a:xfrm>
          <a:prstGeom prst="cube">
            <a:avLst/>
          </a:prstGeom>
          <a:solidFill>
            <a:schemeClr val="tx2">
              <a:lumMod val="60000"/>
              <a:lumOff val="40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9" name="Würfel 8"/>
          <p:cNvSpPr/>
          <p:nvPr/>
        </p:nvSpPr>
        <p:spPr>
          <a:xfrm>
            <a:off x="3184557" y="1684784"/>
            <a:ext cx="288000" cy="252000"/>
          </a:xfrm>
          <a:prstGeom prst="cube">
            <a:avLst/>
          </a:prstGeom>
          <a:solidFill>
            <a:schemeClr val="tx2">
              <a:lumMod val="60000"/>
              <a:lumOff val="40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0" name="Würfel 9"/>
          <p:cNvSpPr/>
          <p:nvPr/>
        </p:nvSpPr>
        <p:spPr>
          <a:xfrm>
            <a:off x="2705442" y="2096880"/>
            <a:ext cx="288000" cy="252000"/>
          </a:xfrm>
          <a:prstGeom prst="cube">
            <a:avLst/>
          </a:prstGeom>
          <a:solidFill>
            <a:schemeClr val="tx2">
              <a:lumMod val="60000"/>
              <a:lumOff val="40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1" name="Würfel 10"/>
          <p:cNvSpPr/>
          <p:nvPr/>
        </p:nvSpPr>
        <p:spPr>
          <a:xfrm>
            <a:off x="3184557" y="2096880"/>
            <a:ext cx="288000" cy="252000"/>
          </a:xfrm>
          <a:prstGeom prst="cube">
            <a:avLst/>
          </a:prstGeom>
          <a:solidFill>
            <a:schemeClr val="tx2">
              <a:lumMod val="60000"/>
              <a:lumOff val="40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2" name="Würfel 11"/>
          <p:cNvSpPr/>
          <p:nvPr/>
        </p:nvSpPr>
        <p:spPr>
          <a:xfrm>
            <a:off x="3670325" y="1684784"/>
            <a:ext cx="288000" cy="252000"/>
          </a:xfrm>
          <a:prstGeom prst="cube">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5400000" scaled="1"/>
            <a:tileRect/>
          </a:gra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3" name="Würfel 12"/>
          <p:cNvSpPr/>
          <p:nvPr/>
        </p:nvSpPr>
        <p:spPr>
          <a:xfrm>
            <a:off x="3670325" y="2096880"/>
            <a:ext cx="288000" cy="252000"/>
          </a:xfrm>
          <a:prstGeom prst="cube">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5400000" scaled="1"/>
            <a:tileRect/>
          </a:gra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graphicFrame>
        <p:nvGraphicFramePr>
          <p:cNvPr id="15" name="Tabelle 14"/>
          <p:cNvGraphicFramePr>
            <a:graphicFrameLocks noGrp="1"/>
          </p:cNvGraphicFramePr>
          <p:nvPr>
            <p:extLst>
              <p:ext uri="{D42A27DB-BD31-4B8C-83A1-F6EECF244321}">
                <p14:modId xmlns:p14="http://schemas.microsoft.com/office/powerpoint/2010/main" val="2608270242"/>
              </p:ext>
            </p:extLst>
          </p:nvPr>
        </p:nvGraphicFramePr>
        <p:xfrm>
          <a:off x="4211960" y="1276894"/>
          <a:ext cx="4536504" cy="1483360"/>
        </p:xfrm>
        <a:graphic>
          <a:graphicData uri="http://schemas.openxmlformats.org/drawingml/2006/table">
            <a:tbl>
              <a:tblPr firstRow="1" bandRow="1">
                <a:tableStyleId>{5C22544A-7EE6-4342-B048-85BDC9FD1C3A}</a:tableStyleId>
              </a:tblPr>
              <a:tblGrid>
                <a:gridCol w="648072"/>
                <a:gridCol w="648072"/>
                <a:gridCol w="648072"/>
                <a:gridCol w="648072"/>
                <a:gridCol w="648072"/>
                <a:gridCol w="648072"/>
                <a:gridCol w="648072"/>
              </a:tblGrid>
              <a:tr h="370840">
                <a:tc>
                  <a:txBody>
                    <a:bodyPr/>
                    <a:lstStyle/>
                    <a:p>
                      <a:r>
                        <a:rPr lang="de-DE" b="0" dirty="0" smtClean="0">
                          <a:solidFill>
                            <a:schemeClr val="tx1"/>
                          </a:solidFill>
                          <a:latin typeface="Times New Roman" panose="02020603050405020304" pitchFamily="18" charset="0"/>
                          <a:cs typeface="Times New Roman" panose="02020603050405020304" pitchFamily="18" charset="0"/>
                        </a:rPr>
                        <a:t>0</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1</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2</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3</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4</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5</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6</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de-DE" b="1" u="sng" dirty="0" smtClean="0">
                          <a:solidFill>
                            <a:schemeClr val="accent1"/>
                          </a:solidFill>
                          <a:latin typeface="Times New Roman" panose="02020603050405020304" pitchFamily="18" charset="0"/>
                          <a:cs typeface="Times New Roman" panose="02020603050405020304" pitchFamily="18" charset="0"/>
                        </a:rPr>
                        <a:t>7</a:t>
                      </a:r>
                      <a:endParaRPr lang="en-US" b="1" u="sng" dirty="0">
                        <a:solidFill>
                          <a:schemeClr val="accent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8</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9</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10</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de-DE" sz="1800" b="1" u="none" kern="1200" dirty="0" smtClean="0">
                          <a:solidFill>
                            <a:schemeClr val="accent1"/>
                          </a:solidFill>
                          <a:latin typeface="Times New Roman" panose="02020603050405020304" pitchFamily="18" charset="0"/>
                          <a:ea typeface="+mn-ea"/>
                          <a:cs typeface="Times New Roman" panose="02020603050405020304" pitchFamily="18" charset="0"/>
                        </a:rPr>
                        <a:t>11</a:t>
                      </a:r>
                      <a:endParaRPr lang="en-US" sz="1800" b="1" u="none" kern="1200" dirty="0">
                        <a:solidFill>
                          <a:schemeClr val="accent1"/>
                        </a:solidFill>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12</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13</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de-DE" b="0" dirty="0" smtClean="0">
                          <a:solidFill>
                            <a:schemeClr val="tx1"/>
                          </a:solidFill>
                          <a:latin typeface="Times New Roman" panose="02020603050405020304" pitchFamily="18" charset="0"/>
                          <a:cs typeface="Times New Roman" panose="02020603050405020304" pitchFamily="18" charset="0"/>
                        </a:rPr>
                        <a:t>14</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de-DE" sz="1800" b="1" u="none" kern="1200" dirty="0" smtClean="0">
                          <a:solidFill>
                            <a:schemeClr val="accent1"/>
                          </a:solidFill>
                          <a:latin typeface="Times New Roman" panose="02020603050405020304" pitchFamily="18" charset="0"/>
                          <a:ea typeface="+mn-ea"/>
                          <a:cs typeface="Times New Roman" panose="02020603050405020304" pitchFamily="18" charset="0"/>
                        </a:rPr>
                        <a:t>15</a:t>
                      </a:r>
                      <a:endParaRPr lang="en-US" sz="1800" b="1" u="none" kern="1200" dirty="0">
                        <a:solidFill>
                          <a:schemeClr val="accent1"/>
                        </a:solidFill>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16</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17</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18</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de-DE" b="0" dirty="0" smtClean="0">
                          <a:solidFill>
                            <a:schemeClr val="tx1"/>
                          </a:solidFill>
                          <a:latin typeface="Times New Roman" panose="02020603050405020304" pitchFamily="18" charset="0"/>
                          <a:cs typeface="Times New Roman" panose="02020603050405020304" pitchFamily="18" charset="0"/>
                        </a:rPr>
                        <a:t>19</a:t>
                      </a:r>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de-DE" sz="1800" b="1" u="none" kern="1200" dirty="0" smtClean="0">
                          <a:solidFill>
                            <a:schemeClr val="accent1"/>
                          </a:solidFill>
                          <a:latin typeface="Times New Roman" panose="02020603050405020304" pitchFamily="18" charset="0"/>
                          <a:ea typeface="+mn-ea"/>
                          <a:cs typeface="Times New Roman" panose="02020603050405020304" pitchFamily="18" charset="0"/>
                        </a:rPr>
                        <a:t>20</a:t>
                      </a:r>
                      <a:endParaRPr lang="en-US" sz="1800" b="1" u="none" kern="1200" dirty="0">
                        <a:solidFill>
                          <a:schemeClr val="accent1"/>
                        </a:solidFill>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pPr marL="0" algn="l" defTabSz="914400" rtl="0" eaLnBrk="1" latinLnBrk="0" hangingPunct="1"/>
                      <a:r>
                        <a:rPr lang="de-DE" sz="1800" b="0" kern="1200" dirty="0" smtClean="0">
                          <a:solidFill>
                            <a:schemeClr val="tx1"/>
                          </a:solidFill>
                          <a:latin typeface="Times New Roman" panose="02020603050405020304" pitchFamily="18" charset="0"/>
                          <a:ea typeface="+mn-ea"/>
                          <a:cs typeface="Times New Roman" panose="02020603050405020304" pitchFamily="18" charset="0"/>
                        </a:rPr>
                        <a:t>21</a:t>
                      </a:r>
                      <a:endParaRPr lang="en-US" sz="1800" b="0" kern="1200" dirty="0">
                        <a:solidFill>
                          <a:schemeClr val="tx1"/>
                        </a:solidFill>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de-DE" sz="1800" b="0" kern="1200" dirty="0" smtClean="0">
                          <a:solidFill>
                            <a:schemeClr val="tx1"/>
                          </a:solidFill>
                          <a:latin typeface="Times New Roman" panose="02020603050405020304" pitchFamily="18" charset="0"/>
                          <a:ea typeface="+mn-ea"/>
                          <a:cs typeface="Times New Roman" panose="02020603050405020304" pitchFamily="18" charset="0"/>
                        </a:rPr>
                        <a:t>22</a:t>
                      </a:r>
                      <a:endParaRPr lang="en-US" sz="1800" b="0" kern="1200" dirty="0">
                        <a:solidFill>
                          <a:schemeClr val="tx1"/>
                        </a:solidFill>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de-DE" sz="1800" b="0" kern="1200" dirty="0" smtClean="0">
                          <a:solidFill>
                            <a:schemeClr val="tx1"/>
                          </a:solidFill>
                          <a:latin typeface="Times New Roman" panose="02020603050405020304" pitchFamily="18" charset="0"/>
                          <a:ea typeface="+mn-ea"/>
                          <a:cs typeface="Times New Roman" panose="02020603050405020304" pitchFamily="18" charset="0"/>
                        </a:rPr>
                        <a:t>23</a:t>
                      </a:r>
                      <a:endParaRPr lang="en-US" sz="1800" b="0" kern="1200" dirty="0">
                        <a:solidFill>
                          <a:schemeClr val="tx1"/>
                        </a:solidFill>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l" defTabSz="914400" rtl="0" eaLnBrk="1" latinLnBrk="0" hangingPunct="1"/>
                      <a:r>
                        <a:rPr lang="de-DE" sz="1800" b="0" kern="1200" dirty="0" smtClean="0">
                          <a:solidFill>
                            <a:schemeClr val="tx1"/>
                          </a:solidFill>
                          <a:latin typeface="Times New Roman" panose="02020603050405020304" pitchFamily="18" charset="0"/>
                          <a:ea typeface="+mn-ea"/>
                          <a:cs typeface="Times New Roman" panose="02020603050405020304" pitchFamily="18" charset="0"/>
                        </a:rPr>
                        <a:t>24</a:t>
                      </a:r>
                      <a:endParaRPr lang="en-US" sz="1800" b="0" kern="1200" dirty="0">
                        <a:solidFill>
                          <a:schemeClr val="tx1"/>
                        </a:solidFill>
                        <a:latin typeface="Times New Roman" panose="02020603050405020304" pitchFamily="18" charset="0"/>
                        <a:ea typeface="+mn-ea"/>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b="1" dirty="0">
                        <a:solidFill>
                          <a:srgbClr val="7030A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16" name="Rechteck 15"/>
          <p:cNvSpPr/>
          <p:nvPr/>
        </p:nvSpPr>
        <p:spPr>
          <a:xfrm>
            <a:off x="251520" y="145370"/>
            <a:ext cx="2286000" cy="738664"/>
          </a:xfrm>
          <a:prstGeom prst="rect">
            <a:avLst/>
          </a:prstGeom>
        </p:spPr>
        <p:txBody>
          <a:bodyPr wrap="square">
            <a:spAutoFit/>
          </a:bodyPr>
          <a:lstStyle/>
          <a:p>
            <a:r>
              <a:rPr lang="de-DE" sz="1400" b="1" dirty="0" smtClean="0">
                <a:latin typeface="Times New Roman" panose="02020603050405020304" pitchFamily="18" charset="0"/>
                <a:cs typeface="Times New Roman" panose="02020603050405020304" pitchFamily="18" charset="0"/>
              </a:rPr>
              <a:t>Name</a:t>
            </a:r>
            <a:r>
              <a:rPr lang="de-DE" sz="1400" dirty="0" smtClean="0">
                <a:latin typeface="Times New Roman" panose="02020603050405020304" pitchFamily="18" charset="0"/>
                <a:cs typeface="Times New Roman" panose="02020603050405020304" pitchFamily="18" charset="0"/>
              </a:rPr>
              <a:t>: </a:t>
            </a:r>
            <a:r>
              <a:rPr lang="de-DE" sz="1400" dirty="0" err="1" smtClean="0">
                <a:latin typeface="Times New Roman" panose="02020603050405020304" pitchFamily="18" charset="0"/>
                <a:cs typeface="Times New Roman" panose="02020603050405020304" pitchFamily="18" charset="0"/>
              </a:rPr>
              <a:t>Arouhen</a:t>
            </a:r>
            <a:endParaRPr lang="de-DE" sz="1400" dirty="0" smtClean="0">
              <a:latin typeface="Times New Roman" panose="02020603050405020304" pitchFamily="18" charset="0"/>
              <a:cs typeface="Times New Roman" panose="02020603050405020304" pitchFamily="18" charset="0"/>
            </a:endParaRPr>
          </a:p>
          <a:p>
            <a:r>
              <a:rPr lang="de-DE" sz="1400" b="1" dirty="0" smtClean="0">
                <a:latin typeface="Times New Roman" panose="02020603050405020304" pitchFamily="18" charset="0"/>
                <a:cs typeface="Times New Roman" panose="02020603050405020304" pitchFamily="18" charset="0"/>
              </a:rPr>
              <a:t>Klasse</a:t>
            </a:r>
            <a:r>
              <a:rPr lang="de-DE" sz="1400" dirty="0" smtClean="0">
                <a:latin typeface="Times New Roman" panose="02020603050405020304" pitchFamily="18" charset="0"/>
                <a:cs typeface="Times New Roman" panose="02020603050405020304" pitchFamily="18" charset="0"/>
              </a:rPr>
              <a:t>: Kampfmagier</a:t>
            </a:r>
            <a:endParaRPr lang="en-US" sz="1400" dirty="0" smtClean="0">
              <a:latin typeface="Times New Roman" panose="02020603050405020304" pitchFamily="18" charset="0"/>
              <a:cs typeface="Times New Roman" panose="02020603050405020304" pitchFamily="18" charset="0"/>
            </a:endParaRPr>
          </a:p>
          <a:p>
            <a:r>
              <a:rPr lang="de-DE" sz="1400" b="1" dirty="0" smtClean="0">
                <a:latin typeface="Times New Roman" panose="02020603050405020304" pitchFamily="18" charset="0"/>
                <a:cs typeface="Times New Roman" panose="02020603050405020304" pitchFamily="18" charset="0"/>
              </a:rPr>
              <a:t>Rang</a:t>
            </a:r>
            <a:r>
              <a:rPr lang="de-DE" sz="1400" dirty="0">
                <a:latin typeface="Times New Roman" panose="02020603050405020304" pitchFamily="18" charset="0"/>
                <a:cs typeface="Times New Roman" panose="02020603050405020304" pitchFamily="18" charset="0"/>
              </a:rPr>
              <a:t>: </a:t>
            </a:r>
            <a:r>
              <a:rPr lang="de-DE" sz="1400" dirty="0" smtClean="0">
                <a:latin typeface="Times New Roman" panose="02020603050405020304" pitchFamily="18" charset="0"/>
                <a:cs typeface="Times New Roman" panose="02020603050405020304" pitchFamily="18" charset="0"/>
              </a:rPr>
              <a:t>64</a:t>
            </a:r>
            <a:endParaRPr lang="en-US" sz="1400" dirty="0">
              <a:latin typeface="Times New Roman" panose="02020603050405020304" pitchFamily="18" charset="0"/>
              <a:cs typeface="Times New Roman" panose="02020603050405020304" pitchFamily="18" charset="0"/>
            </a:endParaRPr>
          </a:p>
        </p:txBody>
      </p:sp>
      <p:graphicFrame>
        <p:nvGraphicFramePr>
          <p:cNvPr id="2" name="Tabelle 1"/>
          <p:cNvGraphicFramePr>
            <a:graphicFrameLocks noGrp="1"/>
          </p:cNvGraphicFramePr>
          <p:nvPr>
            <p:extLst>
              <p:ext uri="{D42A27DB-BD31-4B8C-83A1-F6EECF244321}">
                <p14:modId xmlns:p14="http://schemas.microsoft.com/office/powerpoint/2010/main" val="1416776410"/>
              </p:ext>
            </p:extLst>
          </p:nvPr>
        </p:nvGraphicFramePr>
        <p:xfrm>
          <a:off x="726830" y="3134712"/>
          <a:ext cx="7805610" cy="2382520"/>
        </p:xfrm>
        <a:graphic>
          <a:graphicData uri="http://schemas.openxmlformats.org/drawingml/2006/table">
            <a:tbl>
              <a:tblPr firstRow="1" bandRow="1">
                <a:tableStyleId>{2D5ABB26-0587-4C30-8999-92F81FD0307C}</a:tableStyleId>
              </a:tblPr>
              <a:tblGrid>
                <a:gridCol w="1561122"/>
                <a:gridCol w="1561122"/>
                <a:gridCol w="1561122"/>
                <a:gridCol w="1561122"/>
                <a:gridCol w="1561122"/>
              </a:tblGrid>
              <a:tr h="370840">
                <a:tc>
                  <a:txBody>
                    <a:bodyPr/>
                    <a:lstStyle/>
                    <a:p>
                      <a:pPr marL="0" indent="0" algn="ctr">
                        <a:buFont typeface="Arial" pitchFamily="34" charset="0"/>
                        <a:buNone/>
                      </a:pPr>
                      <a:r>
                        <a:rPr lang="de-DE" sz="1800" dirty="0" smtClean="0">
                          <a:latin typeface="Times New Roman" panose="02020603050405020304" pitchFamily="18" charset="0"/>
                          <a:cs typeface="Times New Roman" panose="02020603050405020304" pitchFamily="18" charset="0"/>
                        </a:rPr>
                        <a:t>7</a:t>
                      </a:r>
                      <a:endParaRPr lang="de-DE" sz="1800" dirty="0">
                        <a:latin typeface="Times New Roman" panose="02020603050405020304" pitchFamily="18" charset="0"/>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gridSpan="2">
                  <a:txBody>
                    <a:bodyPr/>
                    <a:lstStyle/>
                    <a:p>
                      <a:pPr algn="ctr"/>
                      <a:r>
                        <a:rPr lang="de-DE" b="1" dirty="0" smtClean="0">
                          <a:latin typeface="Times New Roman" panose="02020603050405020304" pitchFamily="18" charset="0"/>
                          <a:cs typeface="Times New Roman" panose="02020603050405020304" pitchFamily="18" charset="0"/>
                        </a:rPr>
                        <a:t>Kampf</a:t>
                      </a:r>
                    </a:p>
                    <a:p>
                      <a:pPr marL="285750" indent="-285750" algn="l">
                        <a:buFont typeface="Arial" pitchFamily="34" charset="0"/>
                        <a:buChar char="•"/>
                      </a:pPr>
                      <a:r>
                        <a:rPr lang="de-DE" sz="1000" dirty="0" smtClean="0">
                          <a:latin typeface="Times New Roman" panose="02020603050405020304" pitchFamily="18" charset="0"/>
                          <a:cs typeface="Times New Roman" panose="02020603050405020304" pitchFamily="18" charset="0"/>
                        </a:rPr>
                        <a:t>Kann Helm</a:t>
                      </a:r>
                      <a:r>
                        <a:rPr lang="de-DE" sz="1000" baseline="0" dirty="0" smtClean="0">
                          <a:latin typeface="Times New Roman" panose="02020603050405020304" pitchFamily="18" charset="0"/>
                          <a:cs typeface="Times New Roman" panose="02020603050405020304" pitchFamily="18" charset="0"/>
                        </a:rPr>
                        <a:t> tragen</a:t>
                      </a:r>
                    </a:p>
                    <a:p>
                      <a:pPr marL="285750" indent="-285750" algn="l">
                        <a:buFont typeface="Arial" pitchFamily="34" charset="0"/>
                        <a:buChar char="•"/>
                      </a:pPr>
                      <a:r>
                        <a:rPr lang="de-DE" sz="1000" baseline="0" dirty="0" smtClean="0">
                          <a:latin typeface="Times New Roman" panose="02020603050405020304" pitchFamily="18" charset="0"/>
                          <a:cs typeface="Times New Roman" panose="02020603050405020304" pitchFamily="18" charset="0"/>
                        </a:rPr>
                        <a:t>2 Stärkepunkte</a:t>
                      </a:r>
                    </a:p>
                    <a:p>
                      <a:pPr marL="285750" indent="-285750" algn="l">
                        <a:buFont typeface="Arial" pitchFamily="34" charset="0"/>
                        <a:buChar char="•"/>
                      </a:pPr>
                      <a:r>
                        <a:rPr lang="de-DE" sz="1000" baseline="0" dirty="0" smtClean="0">
                          <a:latin typeface="Times New Roman" panose="02020603050405020304" pitchFamily="18" charset="0"/>
                          <a:cs typeface="Times New Roman" panose="02020603050405020304" pitchFamily="18" charset="0"/>
                        </a:rPr>
                        <a:t>Bekommt nur 2 MP am Brunnen</a:t>
                      </a:r>
                    </a:p>
                    <a:p>
                      <a:pPr marL="285750" indent="-285750" algn="l">
                        <a:buFont typeface="Arial" pitchFamily="34" charset="0"/>
                        <a:buChar char="•"/>
                      </a:pPr>
                      <a:r>
                        <a:rPr lang="de-DE" sz="1000" baseline="0" dirty="0" smtClean="0">
                          <a:latin typeface="Times New Roman" panose="02020603050405020304" pitchFamily="18" charset="0"/>
                          <a:cs typeface="Times New Roman" panose="02020603050405020304" pitchFamily="18" charset="0"/>
                        </a:rPr>
                        <a:t>Ein Würfel pro Reihe mehr</a:t>
                      </a:r>
                      <a:endParaRPr lang="de-DE" sz="10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endParaRPr lang="de-DE"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gridSpan="2">
                  <a:txBody>
                    <a:bodyPr/>
                    <a:lstStyle/>
                    <a:p>
                      <a:pPr algn="ctr"/>
                      <a:r>
                        <a:rPr lang="de-DE" b="1" dirty="0" smtClean="0">
                          <a:latin typeface="Times New Roman" panose="02020603050405020304" pitchFamily="18" charset="0"/>
                          <a:cs typeface="Times New Roman" panose="02020603050405020304" pitchFamily="18" charset="0"/>
                        </a:rPr>
                        <a:t>Magie</a:t>
                      </a:r>
                    </a:p>
                    <a:p>
                      <a:pPr marL="285750" indent="-285750" algn="l">
                        <a:buFont typeface="Arial" pitchFamily="34" charset="0"/>
                        <a:buChar char="•"/>
                      </a:pPr>
                      <a:r>
                        <a:rPr lang="de-DE" sz="1000" kern="1200" baseline="0" dirty="0" smtClean="0">
                          <a:solidFill>
                            <a:schemeClr val="tx1"/>
                          </a:solidFill>
                          <a:latin typeface="Times New Roman" panose="02020603050405020304" pitchFamily="18" charset="0"/>
                          <a:ea typeface="+mn-ea"/>
                          <a:cs typeface="Times New Roman" panose="02020603050405020304" pitchFamily="18" charset="0"/>
                        </a:rPr>
                        <a:t>Kann </a:t>
                      </a:r>
                      <a:r>
                        <a:rPr lang="de-DE" sz="1000" kern="1200" baseline="0" smtClean="0">
                          <a:solidFill>
                            <a:schemeClr val="tx1"/>
                          </a:solidFill>
                          <a:latin typeface="Times New Roman" panose="02020603050405020304" pitchFamily="18" charset="0"/>
                          <a:ea typeface="+mn-ea"/>
                          <a:cs typeface="Times New Roman" panose="02020603050405020304" pitchFamily="18" charset="0"/>
                        </a:rPr>
                        <a:t>keine Ausrüstung tragen</a:t>
                      </a:r>
                      <a:endParaRPr lang="de-DE" sz="1000" kern="1200" baseline="0" dirty="0" smtClean="0">
                        <a:solidFill>
                          <a:schemeClr val="tx1"/>
                        </a:solidFill>
                        <a:latin typeface="Times New Roman" panose="02020603050405020304" pitchFamily="18" charset="0"/>
                        <a:ea typeface="+mn-ea"/>
                        <a:cs typeface="Times New Roman" panose="02020603050405020304" pitchFamily="18" charset="0"/>
                      </a:endParaRPr>
                    </a:p>
                    <a:p>
                      <a:pPr marL="285750" indent="-285750" algn="l">
                        <a:buFont typeface="Arial" pitchFamily="34" charset="0"/>
                        <a:buChar char="•"/>
                      </a:pPr>
                      <a:r>
                        <a:rPr lang="de-DE" sz="1000" kern="1200" baseline="0" dirty="0" smtClean="0">
                          <a:solidFill>
                            <a:schemeClr val="tx1"/>
                          </a:solidFill>
                          <a:latin typeface="Times New Roman" panose="02020603050405020304" pitchFamily="18" charset="0"/>
                          <a:ea typeface="+mn-ea"/>
                          <a:cs typeface="Times New Roman" panose="02020603050405020304" pitchFamily="18" charset="0"/>
                        </a:rPr>
                        <a:t>2 Stärkepunkte (max. Stärke 7)</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hMerge="1">
                  <a:txBody>
                    <a:bodyPr/>
                    <a:lstStyle/>
                    <a:p>
                      <a:endParaRPr lang="de-DE" dirty="0"/>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370840">
                <a:tc>
                  <a:txBody>
                    <a:bodyPr/>
                    <a:lstStyle/>
                    <a:p>
                      <a:pPr algn="ctr"/>
                      <a:r>
                        <a:rPr lang="de-DE" sz="1800" kern="1200" dirty="0" smtClean="0">
                          <a:solidFill>
                            <a:schemeClr val="tx1"/>
                          </a:solidFill>
                          <a:latin typeface="Times New Roman" panose="02020603050405020304" pitchFamily="18" charset="0"/>
                          <a:ea typeface="+mn-ea"/>
                          <a:cs typeface="Times New Roman" panose="02020603050405020304" pitchFamily="18" charset="0"/>
                        </a:rPr>
                        <a:t>11</a:t>
                      </a:r>
                      <a:endParaRPr lang="de-DE" sz="1800" kern="1200" dirty="0">
                        <a:solidFill>
                          <a:schemeClr val="tx1"/>
                        </a:solidFill>
                        <a:latin typeface="Times New Roman" panose="02020603050405020304" pitchFamily="18" charset="0"/>
                        <a:ea typeface="+mn-ea"/>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Helm verzaubern:</a:t>
                      </a:r>
                      <a:r>
                        <a:rPr lang="de-DE" sz="1400" baseline="0" dirty="0" smtClean="0">
                          <a:latin typeface="Times New Roman" panose="02020603050405020304" pitchFamily="18" charset="0"/>
                          <a:cs typeface="Times New Roman" panose="02020603050405020304" pitchFamily="18" charset="0"/>
                        </a:rPr>
                        <a:t> Lebensentzug</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Schwere Rüstung (passiv)</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Einfrieren</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Zweite</a:t>
                      </a:r>
                      <a:r>
                        <a:rPr lang="de-DE" sz="1400" baseline="0" dirty="0" smtClean="0">
                          <a:latin typeface="Times New Roman" panose="02020603050405020304" pitchFamily="18" charset="0"/>
                          <a:cs typeface="Times New Roman" panose="02020603050405020304" pitchFamily="18" charset="0"/>
                        </a:rPr>
                        <a:t> Chance</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370840">
                <a:tc>
                  <a:txBody>
                    <a:bodyPr/>
                    <a:lstStyle/>
                    <a:p>
                      <a:pPr algn="ctr"/>
                      <a:r>
                        <a:rPr lang="de-DE" sz="1800" kern="1200" dirty="0" smtClean="0">
                          <a:solidFill>
                            <a:schemeClr val="tx1"/>
                          </a:solidFill>
                          <a:latin typeface="Times New Roman" panose="02020603050405020304" pitchFamily="18" charset="0"/>
                          <a:ea typeface="+mn-ea"/>
                          <a:cs typeface="Times New Roman" panose="02020603050405020304" pitchFamily="18" charset="0"/>
                        </a:rPr>
                        <a:t>15</a:t>
                      </a:r>
                      <a:endParaRPr lang="de-DE" sz="1800" kern="1200" dirty="0">
                        <a:solidFill>
                          <a:schemeClr val="tx1"/>
                        </a:solidFill>
                        <a:latin typeface="Times New Roman" panose="02020603050405020304" pitchFamily="18" charset="0"/>
                        <a:ea typeface="+mn-ea"/>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Berserker</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Blinzeln</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Heilung</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Kritischer Treffer</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370840">
                <a:tc>
                  <a:txBody>
                    <a:bodyPr/>
                    <a:lstStyle/>
                    <a:p>
                      <a:pPr algn="ctr"/>
                      <a:r>
                        <a:rPr lang="de-DE" sz="1800" kern="1200" dirty="0" smtClean="0">
                          <a:solidFill>
                            <a:schemeClr val="tx1"/>
                          </a:solidFill>
                          <a:latin typeface="Times New Roman" panose="02020603050405020304" pitchFamily="18" charset="0"/>
                          <a:ea typeface="+mn-ea"/>
                          <a:cs typeface="Times New Roman" panose="02020603050405020304" pitchFamily="18" charset="0"/>
                        </a:rPr>
                        <a:t>20</a:t>
                      </a:r>
                      <a:endParaRPr lang="de-DE" sz="1800" kern="1200" dirty="0">
                        <a:solidFill>
                          <a:schemeClr val="tx1"/>
                        </a:solidFill>
                        <a:latin typeface="Times New Roman" panose="02020603050405020304" pitchFamily="18" charset="0"/>
                        <a:ea typeface="+mn-ea"/>
                        <a:cs typeface="Times New Roman" panose="02020603050405020304" pitchFamily="18"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Gesang der Titanen</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Inspirierende Präsenz</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Dornen</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r>
                        <a:rPr lang="de-DE" sz="1400" dirty="0" smtClean="0">
                          <a:latin typeface="Times New Roman" panose="02020603050405020304" pitchFamily="18" charset="0"/>
                          <a:cs typeface="Times New Roman" panose="02020603050405020304" pitchFamily="18" charset="0"/>
                        </a:rPr>
                        <a:t>Unendlicher Wille</a:t>
                      </a:r>
                      <a:endParaRPr lang="de-DE" sz="1400" dirty="0">
                        <a:latin typeface="Times New Roman" panose="02020603050405020304" pitchFamily="18" charset="0"/>
                        <a:cs typeface="Times New Roman" panose="02020603050405020304" pitchFamily="18" charset="0"/>
                      </a:endParaRP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
        <p:nvSpPr>
          <p:cNvPr id="17" name="Rechteck 16"/>
          <p:cNvSpPr/>
          <p:nvPr/>
        </p:nvSpPr>
        <p:spPr>
          <a:xfrm>
            <a:off x="2705442" y="145370"/>
            <a:ext cx="6187038" cy="1015663"/>
          </a:xfrm>
          <a:prstGeom prst="rect">
            <a:avLst/>
          </a:prstGeom>
        </p:spPr>
        <p:txBody>
          <a:bodyPr wrap="square">
            <a:spAutoFit/>
          </a:bodyPr>
          <a:lstStyle/>
          <a:p>
            <a:r>
              <a:rPr lang="de-DE" sz="1200" b="1" dirty="0" smtClean="0">
                <a:latin typeface="Times New Roman" panose="02020603050405020304" pitchFamily="18" charset="0"/>
                <a:cs typeface="Times New Roman" panose="02020603050405020304" pitchFamily="18" charset="0"/>
              </a:rPr>
              <a:t>Sonderfähigkeit: </a:t>
            </a:r>
            <a:r>
              <a:rPr lang="de-DE" sz="1200" dirty="0" smtClean="0">
                <a:latin typeface="Times New Roman" panose="02020603050405020304" pitchFamily="18" charset="0"/>
                <a:cs typeface="Times New Roman" panose="02020603050405020304" pitchFamily="18" charset="0"/>
              </a:rPr>
              <a:t>Der Kampfmagier kann sich zu Beginn für einen Pfad entscheiden (Kampf oder Magie). Der Pfad entscheidet, mit welchen Startmerkmalen der Held das Abenteuer beginnt. Bei 11, 15 und 20 Magiepunkten (MP) kann er in seinem Pfad jeweils einen der beiden </a:t>
            </a:r>
            <a:r>
              <a:rPr lang="de-DE" sz="1200" dirty="0" err="1" smtClean="0">
                <a:latin typeface="Times New Roman" panose="02020603050405020304" pitchFamily="18" charset="0"/>
                <a:cs typeface="Times New Roman" panose="02020603050405020304" pitchFamily="18" charset="0"/>
              </a:rPr>
              <a:t>Perks</a:t>
            </a:r>
            <a:r>
              <a:rPr lang="de-DE" sz="1200" dirty="0" smtClean="0">
                <a:latin typeface="Times New Roman" panose="02020603050405020304" pitchFamily="18" charset="0"/>
                <a:cs typeface="Times New Roman" panose="02020603050405020304" pitchFamily="18" charset="0"/>
              </a:rPr>
              <a:t> auswählen, die sofort wirksam werden. </a:t>
            </a:r>
            <a:r>
              <a:rPr lang="de-DE" sz="1200" dirty="0" err="1" smtClean="0">
                <a:latin typeface="Times New Roman" panose="02020603050405020304" pitchFamily="18" charset="0"/>
                <a:cs typeface="Times New Roman" panose="02020603050405020304" pitchFamily="18" charset="0"/>
              </a:rPr>
              <a:t>Perks</a:t>
            </a:r>
            <a:r>
              <a:rPr lang="de-DE" sz="1200" dirty="0" smtClean="0">
                <a:latin typeface="Times New Roman" panose="02020603050405020304" pitchFamily="18" charset="0"/>
                <a:cs typeface="Times New Roman" panose="02020603050405020304" pitchFamily="18" charset="0"/>
              </a:rPr>
              <a:t> gehen durch Verlust von MP nicht verloren und können im gesamten Spielverlauf nicht mehr geändert werden.</a:t>
            </a:r>
            <a:endParaRPr lang="en-US" sz="1200" dirty="0">
              <a:latin typeface="Times New Roman" panose="02020603050405020304" pitchFamily="18" charset="0"/>
              <a:cs typeface="Times New Roman" panose="02020603050405020304" pitchFamily="18" charset="0"/>
            </a:endParaRPr>
          </a:p>
        </p:txBody>
      </p:sp>
      <p:sp>
        <p:nvSpPr>
          <p:cNvPr id="18" name="Würfel 17"/>
          <p:cNvSpPr/>
          <p:nvPr/>
        </p:nvSpPr>
        <p:spPr>
          <a:xfrm>
            <a:off x="2705442" y="2497451"/>
            <a:ext cx="288000" cy="252000"/>
          </a:xfrm>
          <a:prstGeom prst="cube">
            <a:avLst/>
          </a:prstGeom>
          <a:solidFill>
            <a:schemeClr val="tx2">
              <a:lumMod val="60000"/>
              <a:lumOff val="40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9" name="Würfel 18"/>
          <p:cNvSpPr/>
          <p:nvPr/>
        </p:nvSpPr>
        <p:spPr>
          <a:xfrm>
            <a:off x="3184557" y="2492896"/>
            <a:ext cx="288000" cy="252000"/>
          </a:xfrm>
          <a:prstGeom prst="cube">
            <a:avLst/>
          </a:prstGeom>
          <a:solidFill>
            <a:schemeClr val="tx2">
              <a:lumMod val="60000"/>
              <a:lumOff val="40000"/>
            </a:schemeClr>
          </a:soli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20" name="Würfel 19"/>
          <p:cNvSpPr/>
          <p:nvPr/>
        </p:nvSpPr>
        <p:spPr>
          <a:xfrm>
            <a:off x="3670325" y="2492896"/>
            <a:ext cx="288000" cy="252000"/>
          </a:xfrm>
          <a:prstGeom prst="cube">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5400000" scaled="1"/>
            <a:tileRect/>
          </a:gradFill>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cxnSp>
        <p:nvCxnSpPr>
          <p:cNvPr id="4" name="Gerade Verbindung 3"/>
          <p:cNvCxnSpPr/>
          <p:nvPr/>
        </p:nvCxnSpPr>
        <p:spPr>
          <a:xfrm>
            <a:off x="2356080" y="2420888"/>
            <a:ext cx="1800200" cy="0"/>
          </a:xfrm>
          <a:prstGeom prst="line">
            <a:avLst/>
          </a:prstGeom>
          <a:ln w="1905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1" name="Rechteck 20"/>
          <p:cNvSpPr/>
          <p:nvPr/>
        </p:nvSpPr>
        <p:spPr>
          <a:xfrm>
            <a:off x="1131944" y="2437216"/>
            <a:ext cx="1503040" cy="338554"/>
          </a:xfrm>
          <a:prstGeom prst="rect">
            <a:avLst/>
          </a:prstGeom>
        </p:spPr>
        <p:txBody>
          <a:bodyPr wrap="square">
            <a:spAutoFit/>
          </a:bodyPr>
          <a:lstStyle/>
          <a:p>
            <a:r>
              <a:rPr lang="de-DE" sz="800" dirty="0" smtClean="0">
                <a:latin typeface="Times New Roman" panose="02020603050405020304" pitchFamily="18" charset="0"/>
                <a:cs typeface="Times New Roman" panose="02020603050405020304" pitchFamily="18" charset="0"/>
              </a:rPr>
              <a:t>Nur bei „Kampf – Gesang der Titanen“</a:t>
            </a:r>
            <a:endParaRPr lang="en-US" sz="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5167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346050"/>
          </a:xfrm>
        </p:spPr>
        <p:txBody>
          <a:bodyPr>
            <a:normAutofit fontScale="90000"/>
          </a:bodyPr>
          <a:lstStyle/>
          <a:p>
            <a:pPr algn="l"/>
            <a:r>
              <a:rPr lang="de-DE" sz="2000" b="1" dirty="0" err="1" smtClean="0"/>
              <a:t>Perks</a:t>
            </a:r>
            <a:endParaRPr lang="de-DE" sz="2000" b="1" dirty="0"/>
          </a:p>
        </p:txBody>
      </p:sp>
      <p:graphicFrame>
        <p:nvGraphicFramePr>
          <p:cNvPr id="5" name="Tabelle 4"/>
          <p:cNvGraphicFramePr>
            <a:graphicFrameLocks noGrp="1"/>
          </p:cNvGraphicFramePr>
          <p:nvPr>
            <p:extLst>
              <p:ext uri="{D42A27DB-BD31-4B8C-83A1-F6EECF244321}">
                <p14:modId xmlns:p14="http://schemas.microsoft.com/office/powerpoint/2010/main" val="3330226071"/>
              </p:ext>
            </p:extLst>
          </p:nvPr>
        </p:nvGraphicFramePr>
        <p:xfrm>
          <a:off x="467544" y="620689"/>
          <a:ext cx="8280920" cy="5440680"/>
        </p:xfrm>
        <a:graphic>
          <a:graphicData uri="http://schemas.openxmlformats.org/drawingml/2006/table">
            <a:tbl>
              <a:tblPr firstRow="1" bandRow="1">
                <a:tableStyleId>{2D5ABB26-0587-4C30-8999-92F81FD0307C}</a:tableStyleId>
              </a:tblPr>
              <a:tblGrid>
                <a:gridCol w="4140460"/>
                <a:gridCol w="4140460"/>
              </a:tblGrid>
              <a:tr h="205880">
                <a:tc>
                  <a:txBody>
                    <a:bodyPr/>
                    <a:lstStyle/>
                    <a:p>
                      <a:r>
                        <a:rPr lang="de-DE" sz="1100" b="1" dirty="0" smtClean="0">
                          <a:latin typeface="Times New Roman" panose="02020603050405020304" pitchFamily="18" charset="0"/>
                          <a:cs typeface="Times New Roman" panose="02020603050405020304" pitchFamily="18" charset="0"/>
                        </a:rPr>
                        <a:t>Kampf</a:t>
                      </a:r>
                      <a:endParaRPr lang="de-DE" sz="11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b="1" dirty="0" smtClean="0">
                          <a:latin typeface="Times New Roman" panose="02020603050405020304" pitchFamily="18" charset="0"/>
                          <a:cs typeface="Times New Roman" panose="02020603050405020304" pitchFamily="18" charset="0"/>
                        </a:rPr>
                        <a:t>Magie</a:t>
                      </a:r>
                      <a:endParaRPr lang="de-DE" sz="11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84259">
                <a:tc>
                  <a:txBody>
                    <a:bodyPr/>
                    <a:lstStyle/>
                    <a:p>
                      <a:r>
                        <a:rPr lang="de-DE" sz="1100" b="1" dirty="0" smtClean="0">
                          <a:latin typeface="Times New Roman" panose="02020603050405020304" pitchFamily="18" charset="0"/>
                          <a:cs typeface="Times New Roman" panose="02020603050405020304" pitchFamily="18" charset="0"/>
                        </a:rPr>
                        <a:t>11 MP</a:t>
                      </a:r>
                      <a:endParaRPr lang="de-DE" sz="11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b="1" dirty="0" smtClean="0">
                          <a:latin typeface="Times New Roman" panose="02020603050405020304" pitchFamily="18" charset="0"/>
                          <a:cs typeface="Times New Roman" panose="02020603050405020304" pitchFamily="18" charset="0"/>
                        </a:rPr>
                        <a:t>11 MP</a:t>
                      </a:r>
                      <a:endParaRPr lang="de-DE" sz="11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54893">
                <a:tc>
                  <a:txBody>
                    <a:bodyPr/>
                    <a:lstStyle/>
                    <a:p>
                      <a:r>
                        <a:rPr lang="de-DE" sz="1100" u="sng" dirty="0" smtClean="0">
                          <a:latin typeface="Times New Roman" panose="02020603050405020304" pitchFamily="18" charset="0"/>
                          <a:cs typeface="Times New Roman" panose="02020603050405020304" pitchFamily="18" charset="0"/>
                        </a:rPr>
                        <a:t>Helm verzaubern:</a:t>
                      </a:r>
                      <a:r>
                        <a:rPr lang="de-DE" sz="1100" u="sng" baseline="0" dirty="0" smtClean="0">
                          <a:latin typeface="Times New Roman" panose="02020603050405020304" pitchFamily="18" charset="0"/>
                          <a:cs typeface="Times New Roman" panose="02020603050405020304" pitchFamily="18" charset="0"/>
                        </a:rPr>
                        <a:t> Lebensentzug</a:t>
                      </a:r>
                    </a:p>
                    <a:p>
                      <a:r>
                        <a:rPr lang="de-DE" sz="1100" baseline="0" dirty="0" smtClean="0">
                          <a:latin typeface="Times New Roman" panose="02020603050405020304" pitchFamily="18" charset="0"/>
                          <a:cs typeface="Times New Roman" panose="02020603050405020304" pitchFamily="18" charset="0"/>
                        </a:rPr>
                        <a:t>Der Kampfmagier verleiht seinem Helm dauerhaft Lebensentzug. Würfelt er </a:t>
                      </a:r>
                      <a:r>
                        <a:rPr lang="de-DE" sz="1100" baseline="0" smtClean="0">
                          <a:latin typeface="Times New Roman" panose="02020603050405020304" pitchFamily="18" charset="0"/>
                          <a:cs typeface="Times New Roman" panose="02020603050405020304" pitchFamily="18" charset="0"/>
                        </a:rPr>
                        <a:t>im Kampf einen </a:t>
                      </a:r>
                      <a:r>
                        <a:rPr lang="de-DE" sz="1100" baseline="0" dirty="0" smtClean="0">
                          <a:latin typeface="Times New Roman" panose="02020603050405020304" pitchFamily="18" charset="0"/>
                          <a:cs typeface="Times New Roman" panose="02020603050405020304" pitchFamily="18" charset="0"/>
                        </a:rPr>
                        <a:t>Pasch, wird automatisch ein MP hinzugefügt (Voraussetzung: Helm). </a:t>
                      </a:r>
                      <a:endParaRPr lang="de-DE" sz="1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u="sng" dirty="0" smtClean="0">
                          <a:latin typeface="Times New Roman" panose="02020603050405020304" pitchFamily="18" charset="0"/>
                          <a:cs typeface="Times New Roman" panose="02020603050405020304" pitchFamily="18" charset="0"/>
                        </a:rPr>
                        <a:t>Einfrieren</a:t>
                      </a:r>
                    </a:p>
                    <a:p>
                      <a:r>
                        <a:rPr lang="de-DE" sz="1100" dirty="0" smtClean="0">
                          <a:latin typeface="Times New Roman" panose="02020603050405020304" pitchFamily="18" charset="0"/>
                          <a:cs typeface="Times New Roman" panose="02020603050405020304" pitchFamily="18" charset="0"/>
                        </a:rPr>
                        <a:t>Im Kampf</a:t>
                      </a:r>
                      <a:r>
                        <a:rPr lang="de-DE" sz="1100" baseline="0" dirty="0" smtClean="0">
                          <a:latin typeface="Times New Roman" panose="02020603050405020304" pitchFamily="18" charset="0"/>
                          <a:cs typeface="Times New Roman" panose="02020603050405020304" pitchFamily="18" charset="0"/>
                        </a:rPr>
                        <a:t> e</a:t>
                      </a:r>
                      <a:r>
                        <a:rPr lang="de-DE" sz="1100" dirty="0" smtClean="0">
                          <a:latin typeface="Times New Roman" panose="02020603050405020304" pitchFamily="18" charset="0"/>
                          <a:cs typeface="Times New Roman" panose="02020603050405020304" pitchFamily="18" charset="0"/>
                        </a:rPr>
                        <a:t>ingefrorene</a:t>
                      </a:r>
                      <a:r>
                        <a:rPr lang="de-DE" sz="1100" baseline="0" dirty="0" smtClean="0">
                          <a:latin typeface="Times New Roman" panose="02020603050405020304" pitchFamily="18" charset="0"/>
                          <a:cs typeface="Times New Roman" panose="02020603050405020304" pitchFamily="18" charset="0"/>
                        </a:rPr>
                        <a:t> Gegner bewegen sich bei Anbruch eines neuen Tages nicht weiter. Für den Zauber muss ein </a:t>
                      </a:r>
                      <a:r>
                        <a:rPr lang="de-DE" sz="1100" kern="1200" baseline="0" dirty="0" smtClean="0">
                          <a:solidFill>
                            <a:schemeClr val="tx1"/>
                          </a:solidFill>
                          <a:latin typeface="Times New Roman" panose="02020603050405020304" pitchFamily="18" charset="0"/>
                          <a:ea typeface="+mn-ea"/>
                          <a:cs typeface="Times New Roman" panose="02020603050405020304" pitchFamily="18" charset="0"/>
                        </a:rPr>
                        <a:t>Probewurf*bestanden werden</a:t>
                      </a:r>
                      <a:r>
                        <a:rPr lang="de-DE" sz="1100" baseline="0" dirty="0" smtClean="0">
                          <a:latin typeface="Times New Roman" panose="02020603050405020304" pitchFamily="18" charset="0"/>
                          <a:cs typeface="Times New Roman" panose="02020603050405020304" pitchFamily="18" charset="0"/>
                        </a:rPr>
                        <a:t>. Pro Tag kann der Zauberer nur ein Ziel einfrieren.</a:t>
                      </a:r>
                      <a:endParaRPr lang="de-DE" sz="1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54893">
                <a:tc>
                  <a:txBody>
                    <a:bodyPr/>
                    <a:lstStyle/>
                    <a:p>
                      <a:r>
                        <a:rPr lang="de-DE" sz="1100" u="sng" dirty="0" smtClean="0">
                          <a:latin typeface="Times New Roman" panose="02020603050405020304" pitchFamily="18" charset="0"/>
                          <a:cs typeface="Times New Roman" panose="02020603050405020304" pitchFamily="18" charset="0"/>
                        </a:rPr>
                        <a:t>Schwere Rüstung (passiv)</a:t>
                      </a:r>
                    </a:p>
                    <a:p>
                      <a:r>
                        <a:rPr lang="de-DE" sz="1100" dirty="0" smtClean="0">
                          <a:latin typeface="Times New Roman" panose="02020603050405020304" pitchFamily="18" charset="0"/>
                          <a:cs typeface="Times New Roman" panose="02020603050405020304" pitchFamily="18" charset="0"/>
                        </a:rPr>
                        <a:t>Der Kampfmagier hat den Umgang mit schweren Rüstungen gelernt. Im Kampf erleidet er gegen Kreaturen immer zwei Schadenspunkte weniger, kann dafür aber nicht die 9. und 10. Überstunde machen.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u="sng" dirty="0" smtClean="0">
                          <a:latin typeface="Times New Roman" panose="02020603050405020304" pitchFamily="18" charset="0"/>
                          <a:cs typeface="Times New Roman" panose="02020603050405020304" pitchFamily="18" charset="0"/>
                        </a:rPr>
                        <a:t>Zweite Chance</a:t>
                      </a:r>
                    </a:p>
                    <a:p>
                      <a:r>
                        <a:rPr lang="de-DE" sz="1100" dirty="0" smtClean="0">
                          <a:latin typeface="Times New Roman" panose="02020603050405020304" pitchFamily="18" charset="0"/>
                          <a:cs typeface="Times New Roman" panose="02020603050405020304" pitchFamily="18" charset="0"/>
                        </a:rPr>
                        <a:t>Der Kampfmagier kann</a:t>
                      </a:r>
                      <a:r>
                        <a:rPr lang="de-DE" sz="1100" baseline="0" dirty="0" smtClean="0">
                          <a:latin typeface="Times New Roman" panose="02020603050405020304" pitchFamily="18" charset="0"/>
                          <a:cs typeface="Times New Roman" panose="02020603050405020304" pitchFamily="18" charset="0"/>
                        </a:rPr>
                        <a:t> im Kampf einen MP opfern, um einen Würfel erneut zu würfeln.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84259">
                <a:tc>
                  <a:txBody>
                    <a:bodyPr/>
                    <a:lstStyle/>
                    <a:p>
                      <a:r>
                        <a:rPr lang="de-DE" sz="1100" b="1" dirty="0" smtClean="0">
                          <a:latin typeface="Times New Roman" panose="02020603050405020304" pitchFamily="18" charset="0"/>
                          <a:cs typeface="Times New Roman" panose="02020603050405020304" pitchFamily="18" charset="0"/>
                        </a:rPr>
                        <a:t>15 MP</a:t>
                      </a:r>
                      <a:endParaRPr lang="de-DE" sz="1100" b="1"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b="1" baseline="0" dirty="0" smtClean="0">
                          <a:latin typeface="Times New Roman" panose="02020603050405020304" pitchFamily="18" charset="0"/>
                          <a:cs typeface="Times New Roman" panose="02020603050405020304" pitchFamily="18" charset="0"/>
                        </a:rPr>
                        <a:t>15 MP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54893">
                <a:tc>
                  <a:txBody>
                    <a:bodyPr/>
                    <a:lstStyle/>
                    <a:p>
                      <a:r>
                        <a:rPr lang="de-DE" sz="1100" u="sng" dirty="0" smtClean="0">
                          <a:latin typeface="Times New Roman" panose="02020603050405020304" pitchFamily="18" charset="0"/>
                          <a:cs typeface="Times New Roman" panose="02020603050405020304" pitchFamily="18" charset="0"/>
                        </a:rPr>
                        <a:t>Berserker</a:t>
                      </a:r>
                    </a:p>
                    <a:p>
                      <a:r>
                        <a:rPr lang="de-DE" sz="1100" dirty="0" smtClean="0">
                          <a:latin typeface="Times New Roman" panose="02020603050405020304" pitchFamily="18" charset="0"/>
                          <a:cs typeface="Times New Roman" panose="02020603050405020304" pitchFamily="18" charset="0"/>
                        </a:rPr>
                        <a:t>Der Kampfmagier kanalisiert den Hass seiner Gegner und kann einmal am Tag einen Würfel mehr pro Reihe benutzen, bekommt im Kampf aber einen Schadenspunkt mehr.</a:t>
                      </a:r>
                    </a:p>
                    <a:p>
                      <a:endParaRPr lang="de-DE" sz="11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u="sng" baseline="0" dirty="0" smtClean="0">
                          <a:latin typeface="Times New Roman" panose="02020603050405020304" pitchFamily="18" charset="0"/>
                          <a:cs typeface="Times New Roman" panose="02020603050405020304" pitchFamily="18" charset="0"/>
                        </a:rPr>
                        <a:t>Heilung</a:t>
                      </a:r>
                    </a:p>
                    <a:p>
                      <a:r>
                        <a:rPr lang="de-DE" sz="1100" baseline="0" dirty="0" smtClean="0">
                          <a:latin typeface="Times New Roman" panose="02020603050405020304" pitchFamily="18" charset="0"/>
                          <a:cs typeface="Times New Roman" panose="02020603050405020304" pitchFamily="18" charset="0"/>
                        </a:rPr>
                        <a:t>Der Kampfmagier kann ein Mal am Tag versuchen einen Verbündeten zu heilen. Dazu müssen beide Helden im selben Feld stehen. Für den Zauber muss ein Probewurf* bestanden werden. Bei Erfolg bekommt das Ziel einen WP / MP dazu.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0386">
                <a:tc>
                  <a:txBody>
                    <a:bodyPr/>
                    <a:lstStyle/>
                    <a:p>
                      <a:r>
                        <a:rPr lang="de-DE" sz="1100" u="sng" dirty="0" smtClean="0">
                          <a:latin typeface="Times New Roman" panose="02020603050405020304" pitchFamily="18" charset="0"/>
                          <a:cs typeface="Times New Roman" panose="02020603050405020304" pitchFamily="18" charset="0"/>
                        </a:rPr>
                        <a:t>Blinzeln</a:t>
                      </a:r>
                    </a:p>
                    <a:p>
                      <a:r>
                        <a:rPr lang="de-DE" sz="1100" dirty="0" smtClean="0">
                          <a:latin typeface="Times New Roman" panose="02020603050405020304" pitchFamily="18" charset="0"/>
                          <a:cs typeface="Times New Roman" panose="02020603050405020304" pitchFamily="18" charset="0"/>
                        </a:rPr>
                        <a:t>Der Kampfmagier kann sich einmal am Tag zu einem Gegner blinzeln, der sich maximal zwei Felder von ihm befindet.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u="sng" baseline="0" dirty="0" smtClean="0">
                          <a:latin typeface="Times New Roman" panose="02020603050405020304" pitchFamily="18" charset="0"/>
                          <a:cs typeface="Times New Roman" panose="02020603050405020304" pitchFamily="18" charset="0"/>
                        </a:rPr>
                        <a:t>Kritischer Treffer</a:t>
                      </a:r>
                    </a:p>
                    <a:p>
                      <a:r>
                        <a:rPr lang="de-DE" sz="1100" baseline="0" dirty="0" smtClean="0">
                          <a:latin typeface="Times New Roman" panose="02020603050405020304" pitchFamily="18" charset="0"/>
                          <a:cs typeface="Times New Roman" panose="02020603050405020304" pitchFamily="18" charset="0"/>
                        </a:rPr>
                        <a:t>Würfelt der Kampfmagier im Kampf einen direkten 5er oder 6er Pasch, stirbt die Kreatur sofort (Bosse ausgenommen).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84259">
                <a:tc>
                  <a:txBody>
                    <a:bodyPr/>
                    <a:lstStyle/>
                    <a:p>
                      <a:r>
                        <a:rPr lang="de-DE" sz="1100" b="1" dirty="0" smtClean="0">
                          <a:latin typeface="Times New Roman" panose="02020603050405020304" pitchFamily="18" charset="0"/>
                          <a:cs typeface="Times New Roman" panose="02020603050405020304" pitchFamily="18" charset="0"/>
                        </a:rPr>
                        <a:t>20 MP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b="1" baseline="0" dirty="0" smtClean="0">
                          <a:latin typeface="Times New Roman" panose="02020603050405020304" pitchFamily="18" charset="0"/>
                          <a:cs typeface="Times New Roman" panose="02020603050405020304" pitchFamily="18" charset="0"/>
                        </a:rPr>
                        <a:t>20 MP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0386">
                <a:tc>
                  <a:txBody>
                    <a:bodyPr/>
                    <a:lstStyle/>
                    <a:p>
                      <a:r>
                        <a:rPr lang="de-DE" sz="1100" u="sng" dirty="0" smtClean="0">
                          <a:latin typeface="Times New Roman" panose="02020603050405020304" pitchFamily="18" charset="0"/>
                          <a:cs typeface="Times New Roman" panose="02020603050405020304" pitchFamily="18" charset="0"/>
                        </a:rPr>
                        <a:t>Gesang der Titanen</a:t>
                      </a:r>
                    </a:p>
                    <a:p>
                      <a:r>
                        <a:rPr lang="de-DE" sz="1100" dirty="0" smtClean="0">
                          <a:latin typeface="Times New Roman" panose="02020603050405020304" pitchFamily="18" charset="0"/>
                          <a:cs typeface="Times New Roman" panose="02020603050405020304" pitchFamily="18" charset="0"/>
                        </a:rPr>
                        <a:t>Die maximalen MP des Kampfmagiers werden auf 24 erhöht. Die Würfelanzahl entspricht der Reihe zuvor.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u="sng" baseline="0" dirty="0" smtClean="0">
                          <a:latin typeface="Times New Roman" panose="02020603050405020304" pitchFamily="18" charset="0"/>
                          <a:cs typeface="Times New Roman" panose="02020603050405020304" pitchFamily="18" charset="0"/>
                        </a:rPr>
                        <a:t>Dornen</a:t>
                      </a:r>
                    </a:p>
                    <a:p>
                      <a:r>
                        <a:rPr lang="de-DE" sz="1100" baseline="0" dirty="0" smtClean="0">
                          <a:latin typeface="Times New Roman" panose="02020603050405020304" pitchFamily="18" charset="0"/>
                          <a:cs typeface="Times New Roman" panose="02020603050405020304" pitchFamily="18" charset="0"/>
                        </a:rPr>
                        <a:t>Jedes Mal, wenn der Kampfmagier Schaden bekommt, erleidet der Gegner die gleichen Schadenspunkte.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0386">
                <a:tc>
                  <a:txBody>
                    <a:bodyPr/>
                    <a:lstStyle/>
                    <a:p>
                      <a:r>
                        <a:rPr lang="de-DE" sz="1100" u="sng" dirty="0" smtClean="0">
                          <a:latin typeface="Times New Roman" panose="02020603050405020304" pitchFamily="18" charset="0"/>
                          <a:cs typeface="Times New Roman" panose="02020603050405020304" pitchFamily="18" charset="0"/>
                        </a:rPr>
                        <a:t>Inspirierende Präsenz</a:t>
                      </a:r>
                    </a:p>
                    <a:p>
                      <a:r>
                        <a:rPr lang="de-DE" sz="1100" dirty="0" smtClean="0">
                          <a:latin typeface="Times New Roman" panose="02020603050405020304" pitchFamily="18" charset="0"/>
                          <a:cs typeface="Times New Roman" panose="02020603050405020304" pitchFamily="18" charset="0"/>
                        </a:rPr>
                        <a:t>Nimmt der Kampfmagier an einem gemeinsamen Kampf teil, bekommen alle Helden für diesen Kampf einen SP dazu.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de-DE" sz="1100" u="sng" baseline="0" dirty="0" smtClean="0">
                          <a:latin typeface="Times New Roman" panose="02020603050405020304" pitchFamily="18" charset="0"/>
                          <a:cs typeface="Times New Roman" panose="02020603050405020304" pitchFamily="18" charset="0"/>
                        </a:rPr>
                        <a:t>Unendlicher Wille</a:t>
                      </a:r>
                    </a:p>
                    <a:p>
                      <a:r>
                        <a:rPr lang="de-DE" sz="1100" baseline="0" dirty="0" smtClean="0">
                          <a:latin typeface="Times New Roman" panose="02020603050405020304" pitchFamily="18" charset="0"/>
                          <a:cs typeface="Times New Roman" panose="02020603050405020304" pitchFamily="18" charset="0"/>
                        </a:rPr>
                        <a:t>Der Kampfmagier erleidet bei Überstunden nur noch einen Punkt Abzug an MP statt zwei.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 name="Rechteck 2"/>
          <p:cNvSpPr/>
          <p:nvPr/>
        </p:nvSpPr>
        <p:spPr>
          <a:xfrm>
            <a:off x="4716016" y="6104329"/>
            <a:ext cx="3857146" cy="276999"/>
          </a:xfrm>
          <a:prstGeom prst="rect">
            <a:avLst/>
          </a:prstGeom>
        </p:spPr>
        <p:txBody>
          <a:bodyPr wrap="none">
            <a:spAutoFit/>
          </a:bodyPr>
          <a:lstStyle/>
          <a:p>
            <a:r>
              <a:rPr lang="de-DE" sz="1200" dirty="0" smtClean="0">
                <a:latin typeface="Times New Roman" panose="02020603050405020304" pitchFamily="18" charset="0"/>
                <a:cs typeface="Times New Roman" panose="02020603050405020304" pitchFamily="18" charset="0"/>
              </a:rPr>
              <a:t>Probewurf*: 1-3 Zauber gescheitert, 4-6 Zauber erfolgreich</a:t>
            </a:r>
            <a:endParaRPr lang="en-US" sz="1200" dirty="0"/>
          </a:p>
        </p:txBody>
      </p:sp>
    </p:spTree>
    <p:extLst>
      <p:ext uri="{BB962C8B-B14F-4D97-AF65-F5344CB8AC3E}">
        <p14:creationId xmlns:p14="http://schemas.microsoft.com/office/powerpoint/2010/main" val="3908685764"/>
      </p:ext>
    </p:extLst>
  </p:cSld>
  <p:clrMapOvr>
    <a:masterClrMapping/>
  </p:clrMapOvr>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512</Words>
  <Application>Microsoft Office PowerPoint</Application>
  <PresentationFormat>Bildschirmpräsentation (4:3)</PresentationFormat>
  <Paragraphs>89</Paragraphs>
  <Slides>2</Slides>
  <Notes>1</Notes>
  <HiddenSlides>0</HiddenSlides>
  <MMClips>0</MMClips>
  <ScaleCrop>false</ScaleCrop>
  <HeadingPairs>
    <vt:vector size="4" baseType="variant">
      <vt:variant>
        <vt:lpstr>Design</vt:lpstr>
      </vt:variant>
      <vt:variant>
        <vt:i4>1</vt:i4>
      </vt:variant>
      <vt:variant>
        <vt:lpstr>Folientitel</vt:lpstr>
      </vt:variant>
      <vt:variant>
        <vt:i4>2</vt:i4>
      </vt:variant>
    </vt:vector>
  </HeadingPairs>
  <TitlesOfParts>
    <vt:vector size="3" baseType="lpstr">
      <vt:lpstr>Larissa</vt:lpstr>
      <vt:lpstr>PowerPoint-Präsentation</vt:lpstr>
      <vt:lpstr>Perks</vt:lpstr>
    </vt:vector>
  </TitlesOfParts>
  <Company>Daimler AG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Capoglu, Goekhan (008)</dc:creator>
  <cp:lastModifiedBy>goekhan.capoglu@live.de</cp:lastModifiedBy>
  <cp:revision>22</cp:revision>
  <dcterms:created xsi:type="dcterms:W3CDTF">2015-12-03T14:08:50Z</dcterms:created>
  <dcterms:modified xsi:type="dcterms:W3CDTF">2015-12-08T14:58:26Z</dcterms:modified>
</cp:coreProperties>
</file>