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11"/>
  </p:notesMasterIdLst>
  <p:sldIdLst>
    <p:sldId id="258" r:id="rId2"/>
    <p:sldId id="257" r:id="rId3"/>
    <p:sldId id="259" r:id="rId4"/>
    <p:sldId id="260" r:id="rId5"/>
    <p:sldId id="261" r:id="rId6"/>
    <p:sldId id="262" r:id="rId7"/>
    <p:sldId id="263" r:id="rId8"/>
    <p:sldId id="264" r:id="rId9"/>
    <p:sldId id="265" r:id="rId10"/>
  </p:sldIdLst>
  <p:sldSz cx="7559675" cy="106918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80"/>
    <p:restoredTop sz="94790"/>
  </p:normalViewPr>
  <p:slideViewPr>
    <p:cSldViewPr snapToGrid="0">
      <p:cViewPr>
        <p:scale>
          <a:sx n="212" d="100"/>
          <a:sy n="212" d="100"/>
        </p:scale>
        <p:origin x="152" y="-53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1A5F7B-4AD1-554A-8FAD-AF643C2D76C1}" type="datetimeFigureOut">
              <a:rPr lang="de-DE" smtClean="0"/>
              <a:t>02.03.26</a:t>
            </a:fld>
            <a:endParaRPr lang="de-DE"/>
          </a:p>
        </p:txBody>
      </p:sp>
      <p:sp>
        <p:nvSpPr>
          <p:cNvPr id="4" name="Folienbildplatzhalt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70C84E-8DBE-7649-89B3-DC7E5FB27F6D}" type="slidenum">
              <a:rPr lang="de-DE" smtClean="0"/>
              <a:t>‹Nr.›</a:t>
            </a:fld>
            <a:endParaRPr lang="de-DE"/>
          </a:p>
        </p:txBody>
      </p:sp>
    </p:spTree>
    <p:extLst>
      <p:ext uri="{BB962C8B-B14F-4D97-AF65-F5344CB8AC3E}">
        <p14:creationId xmlns:p14="http://schemas.microsoft.com/office/powerpoint/2010/main" val="226380964"/>
      </p:ext>
    </p:extLst>
  </p:cSld>
  <p:clrMap bg1="lt1" tx1="dk1" bg2="lt2" tx2="dk2" accent1="accent1" accent2="accent2" accent3="accent3" accent4="accent4" accent5="accent5" accent6="accent6" hlink="hlink" folHlink="folHlink"/>
  <p:notesStyle>
    <a:lvl1pPr marL="0" algn="l" defTabSz="995507" rtl="0" eaLnBrk="1" latinLnBrk="0" hangingPunct="1">
      <a:defRPr sz="1306" kern="1200">
        <a:solidFill>
          <a:schemeClr val="tx1"/>
        </a:solidFill>
        <a:latin typeface="+mn-lt"/>
        <a:ea typeface="+mn-ea"/>
        <a:cs typeface="+mn-cs"/>
      </a:defRPr>
    </a:lvl1pPr>
    <a:lvl2pPr marL="497754" algn="l" defTabSz="995507" rtl="0" eaLnBrk="1" latinLnBrk="0" hangingPunct="1">
      <a:defRPr sz="1306" kern="1200">
        <a:solidFill>
          <a:schemeClr val="tx1"/>
        </a:solidFill>
        <a:latin typeface="+mn-lt"/>
        <a:ea typeface="+mn-ea"/>
        <a:cs typeface="+mn-cs"/>
      </a:defRPr>
    </a:lvl2pPr>
    <a:lvl3pPr marL="995507" algn="l" defTabSz="995507" rtl="0" eaLnBrk="1" latinLnBrk="0" hangingPunct="1">
      <a:defRPr sz="1306" kern="1200">
        <a:solidFill>
          <a:schemeClr val="tx1"/>
        </a:solidFill>
        <a:latin typeface="+mn-lt"/>
        <a:ea typeface="+mn-ea"/>
        <a:cs typeface="+mn-cs"/>
      </a:defRPr>
    </a:lvl3pPr>
    <a:lvl4pPr marL="1493261" algn="l" defTabSz="995507" rtl="0" eaLnBrk="1" latinLnBrk="0" hangingPunct="1">
      <a:defRPr sz="1306" kern="1200">
        <a:solidFill>
          <a:schemeClr val="tx1"/>
        </a:solidFill>
        <a:latin typeface="+mn-lt"/>
        <a:ea typeface="+mn-ea"/>
        <a:cs typeface="+mn-cs"/>
      </a:defRPr>
    </a:lvl4pPr>
    <a:lvl5pPr marL="1991015" algn="l" defTabSz="995507" rtl="0" eaLnBrk="1" latinLnBrk="0" hangingPunct="1">
      <a:defRPr sz="1306" kern="1200">
        <a:solidFill>
          <a:schemeClr val="tx1"/>
        </a:solidFill>
        <a:latin typeface="+mn-lt"/>
        <a:ea typeface="+mn-ea"/>
        <a:cs typeface="+mn-cs"/>
      </a:defRPr>
    </a:lvl5pPr>
    <a:lvl6pPr marL="2488768" algn="l" defTabSz="995507" rtl="0" eaLnBrk="1" latinLnBrk="0" hangingPunct="1">
      <a:defRPr sz="1306" kern="1200">
        <a:solidFill>
          <a:schemeClr val="tx1"/>
        </a:solidFill>
        <a:latin typeface="+mn-lt"/>
        <a:ea typeface="+mn-ea"/>
        <a:cs typeface="+mn-cs"/>
      </a:defRPr>
    </a:lvl6pPr>
    <a:lvl7pPr marL="2986522" algn="l" defTabSz="995507" rtl="0" eaLnBrk="1" latinLnBrk="0" hangingPunct="1">
      <a:defRPr sz="1306" kern="1200">
        <a:solidFill>
          <a:schemeClr val="tx1"/>
        </a:solidFill>
        <a:latin typeface="+mn-lt"/>
        <a:ea typeface="+mn-ea"/>
        <a:cs typeface="+mn-cs"/>
      </a:defRPr>
    </a:lvl7pPr>
    <a:lvl8pPr marL="3484275" algn="l" defTabSz="995507" rtl="0" eaLnBrk="1" latinLnBrk="0" hangingPunct="1">
      <a:defRPr sz="1306" kern="1200">
        <a:solidFill>
          <a:schemeClr val="tx1"/>
        </a:solidFill>
        <a:latin typeface="+mn-lt"/>
        <a:ea typeface="+mn-ea"/>
        <a:cs typeface="+mn-cs"/>
      </a:defRPr>
    </a:lvl8pPr>
    <a:lvl9pPr marL="3982029" algn="l" defTabSz="995507" rtl="0" eaLnBrk="1" latinLnBrk="0" hangingPunct="1">
      <a:defRPr sz="130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6370C84E-8DBE-7649-89B3-DC7E5FB27F6D}" type="slidenum">
              <a:rPr lang="de-DE" smtClean="0"/>
              <a:t>7</a:t>
            </a:fld>
            <a:endParaRPr lang="de-DE"/>
          </a:p>
        </p:txBody>
      </p:sp>
    </p:spTree>
    <p:extLst>
      <p:ext uri="{BB962C8B-B14F-4D97-AF65-F5344CB8AC3E}">
        <p14:creationId xmlns:p14="http://schemas.microsoft.com/office/powerpoint/2010/main" val="14446660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6370C84E-8DBE-7649-89B3-DC7E5FB27F6D}" type="slidenum">
              <a:rPr lang="de-DE" smtClean="0"/>
              <a:t>8</a:t>
            </a:fld>
            <a:endParaRPr lang="de-DE"/>
          </a:p>
        </p:txBody>
      </p:sp>
    </p:spTree>
    <p:extLst>
      <p:ext uri="{BB962C8B-B14F-4D97-AF65-F5344CB8AC3E}">
        <p14:creationId xmlns:p14="http://schemas.microsoft.com/office/powerpoint/2010/main" val="8487703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6370C84E-8DBE-7649-89B3-DC7E5FB27F6D}" type="slidenum">
              <a:rPr lang="de-DE" smtClean="0"/>
              <a:t>9</a:t>
            </a:fld>
            <a:endParaRPr lang="de-DE"/>
          </a:p>
        </p:txBody>
      </p:sp>
    </p:spTree>
    <p:extLst>
      <p:ext uri="{BB962C8B-B14F-4D97-AF65-F5344CB8AC3E}">
        <p14:creationId xmlns:p14="http://schemas.microsoft.com/office/powerpoint/2010/main" val="6417099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de-DE"/>
              <a:t>Mastertitelformat bearbeiten</a:t>
            </a:r>
            <a:endParaRPr lang="en-US" dirty="0"/>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de-DE"/>
              <a:t>Master-Untertitelformat bearbeiten</a:t>
            </a:r>
            <a:endParaRPr lang="en-US" dirty="0"/>
          </a:p>
        </p:txBody>
      </p:sp>
      <p:sp>
        <p:nvSpPr>
          <p:cNvPr id="4" name="Date Placeholder 3"/>
          <p:cNvSpPr>
            <a:spLocks noGrp="1"/>
          </p:cNvSpPr>
          <p:nvPr>
            <p:ph type="dt" sz="half" idx="10"/>
          </p:nvPr>
        </p:nvSpPr>
        <p:spPr/>
        <p:txBody>
          <a:bodyPr/>
          <a:lstStyle/>
          <a:p>
            <a:fld id="{276BF123-B557-C042-8292-C5B71D247EB1}" type="datetimeFigureOut">
              <a:rPr lang="de-DE" smtClean="0"/>
              <a:t>02.03.26</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A96C61A0-EACC-734E-B756-ED11076273B9}" type="slidenum">
              <a:rPr lang="de-DE" smtClean="0"/>
              <a:t>‹Nr.›</a:t>
            </a:fld>
            <a:endParaRPr lang="de-DE"/>
          </a:p>
        </p:txBody>
      </p:sp>
    </p:spTree>
    <p:extLst>
      <p:ext uri="{BB962C8B-B14F-4D97-AF65-F5344CB8AC3E}">
        <p14:creationId xmlns:p14="http://schemas.microsoft.com/office/powerpoint/2010/main" val="25433518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276BF123-B557-C042-8292-C5B71D247EB1}" type="datetimeFigureOut">
              <a:rPr lang="de-DE" smtClean="0"/>
              <a:t>02.03.26</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A96C61A0-EACC-734E-B756-ED11076273B9}" type="slidenum">
              <a:rPr lang="de-DE" smtClean="0"/>
              <a:t>‹Nr.›</a:t>
            </a:fld>
            <a:endParaRPr lang="de-DE"/>
          </a:p>
        </p:txBody>
      </p:sp>
    </p:spTree>
    <p:extLst>
      <p:ext uri="{BB962C8B-B14F-4D97-AF65-F5344CB8AC3E}">
        <p14:creationId xmlns:p14="http://schemas.microsoft.com/office/powerpoint/2010/main" val="26975179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de-DE"/>
              <a:t>Mastertitelformat bearbeiten</a:t>
            </a:r>
            <a:endParaRPr lang="en-US" dirty="0"/>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276BF123-B557-C042-8292-C5B71D247EB1}" type="datetimeFigureOut">
              <a:rPr lang="de-DE" smtClean="0"/>
              <a:t>02.03.26</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A96C61A0-EACC-734E-B756-ED11076273B9}" type="slidenum">
              <a:rPr lang="de-DE" smtClean="0"/>
              <a:t>‹Nr.›</a:t>
            </a:fld>
            <a:endParaRPr lang="de-DE"/>
          </a:p>
        </p:txBody>
      </p:sp>
    </p:spTree>
    <p:extLst>
      <p:ext uri="{BB962C8B-B14F-4D97-AF65-F5344CB8AC3E}">
        <p14:creationId xmlns:p14="http://schemas.microsoft.com/office/powerpoint/2010/main" val="19858992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sz="half" idx="1"/>
          </p:nvPr>
        </p:nvSpPr>
        <p:spPr>
          <a:xfrm>
            <a:off x="519728" y="2846200"/>
            <a:ext cx="3212862" cy="6783857"/>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3827085" y="2846200"/>
            <a:ext cx="3212862" cy="6783857"/>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276BF123-B557-C042-8292-C5B71D247EB1}" type="datetimeFigureOut">
              <a:rPr lang="de-DE" smtClean="0"/>
              <a:t>02.03.26</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A96C61A0-EACC-734E-B756-ED11076273B9}" type="slidenum">
              <a:rPr lang="de-DE" smtClean="0"/>
              <a:t>‹Nr.›</a:t>
            </a:fld>
            <a:endParaRPr lang="de-DE"/>
          </a:p>
        </p:txBody>
      </p:sp>
    </p:spTree>
    <p:extLst>
      <p:ext uri="{BB962C8B-B14F-4D97-AF65-F5344CB8AC3E}">
        <p14:creationId xmlns:p14="http://schemas.microsoft.com/office/powerpoint/2010/main" val="17134107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de-DE"/>
              <a:t>Mastertitelformat bearbeiten</a:t>
            </a:r>
            <a:endParaRPr lang="en-US" dirty="0"/>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de-DE"/>
              <a:t>Mastertextformat bearbeiten</a:t>
            </a:r>
          </a:p>
        </p:txBody>
      </p:sp>
      <p:sp>
        <p:nvSpPr>
          <p:cNvPr id="4" name="Content Placeholder 3"/>
          <p:cNvSpPr>
            <a:spLocks noGrp="1"/>
          </p:cNvSpPr>
          <p:nvPr>
            <p:ph sz="half" idx="2"/>
          </p:nvPr>
        </p:nvSpPr>
        <p:spPr>
          <a:xfrm>
            <a:off x="520713" y="3905482"/>
            <a:ext cx="3198096" cy="5744375"/>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de-DE"/>
              <a:t>Mastertextformat bearbeiten</a:t>
            </a:r>
          </a:p>
        </p:txBody>
      </p:sp>
      <p:sp>
        <p:nvSpPr>
          <p:cNvPr id="6" name="Content Placeholder 5"/>
          <p:cNvSpPr>
            <a:spLocks noGrp="1"/>
          </p:cNvSpPr>
          <p:nvPr>
            <p:ph sz="quarter" idx="4"/>
          </p:nvPr>
        </p:nvSpPr>
        <p:spPr>
          <a:xfrm>
            <a:off x="3827086" y="3905482"/>
            <a:ext cx="3213847" cy="5744375"/>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276BF123-B557-C042-8292-C5B71D247EB1}" type="datetimeFigureOut">
              <a:rPr lang="de-DE" smtClean="0"/>
              <a:t>02.03.26</a:t>
            </a:fld>
            <a:endParaRPr lang="de-DE"/>
          </a:p>
        </p:txBody>
      </p:sp>
      <p:sp>
        <p:nvSpPr>
          <p:cNvPr id="8" name="Footer Placeholder 7"/>
          <p:cNvSpPr>
            <a:spLocks noGrp="1"/>
          </p:cNvSpPr>
          <p:nvPr>
            <p:ph type="ftr" sz="quarter" idx="11"/>
          </p:nvPr>
        </p:nvSpPr>
        <p:spPr/>
        <p:txBody>
          <a:bodyPr/>
          <a:lstStyle/>
          <a:p>
            <a:endParaRPr lang="de-DE"/>
          </a:p>
        </p:txBody>
      </p:sp>
      <p:sp>
        <p:nvSpPr>
          <p:cNvPr id="9" name="Slide Number Placeholder 8"/>
          <p:cNvSpPr>
            <a:spLocks noGrp="1"/>
          </p:cNvSpPr>
          <p:nvPr>
            <p:ph type="sldNum" sz="quarter" idx="12"/>
          </p:nvPr>
        </p:nvSpPr>
        <p:spPr/>
        <p:txBody>
          <a:bodyPr/>
          <a:lstStyle/>
          <a:p>
            <a:fld id="{A96C61A0-EACC-734E-B756-ED11076273B9}" type="slidenum">
              <a:rPr lang="de-DE" smtClean="0"/>
              <a:t>‹Nr.›</a:t>
            </a:fld>
            <a:endParaRPr lang="de-DE"/>
          </a:p>
        </p:txBody>
      </p:sp>
    </p:spTree>
    <p:extLst>
      <p:ext uri="{BB962C8B-B14F-4D97-AF65-F5344CB8AC3E}">
        <p14:creationId xmlns:p14="http://schemas.microsoft.com/office/powerpoint/2010/main" val="2711304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Date Placeholder 2"/>
          <p:cNvSpPr>
            <a:spLocks noGrp="1"/>
          </p:cNvSpPr>
          <p:nvPr>
            <p:ph type="dt" sz="half" idx="10"/>
          </p:nvPr>
        </p:nvSpPr>
        <p:spPr/>
        <p:txBody>
          <a:bodyPr/>
          <a:lstStyle/>
          <a:p>
            <a:fld id="{276BF123-B557-C042-8292-C5B71D247EB1}" type="datetimeFigureOut">
              <a:rPr lang="de-DE" smtClean="0"/>
              <a:t>02.03.26</a:t>
            </a:fld>
            <a:endParaRPr lang="de-DE"/>
          </a:p>
        </p:txBody>
      </p:sp>
      <p:sp>
        <p:nvSpPr>
          <p:cNvPr id="4" name="Footer Placeholder 3"/>
          <p:cNvSpPr>
            <a:spLocks noGrp="1"/>
          </p:cNvSpPr>
          <p:nvPr>
            <p:ph type="ftr" sz="quarter" idx="11"/>
          </p:nvPr>
        </p:nvSpPr>
        <p:spPr/>
        <p:txBody>
          <a:bodyPr/>
          <a:lstStyle/>
          <a:p>
            <a:endParaRPr lang="de-DE"/>
          </a:p>
        </p:txBody>
      </p:sp>
      <p:sp>
        <p:nvSpPr>
          <p:cNvPr id="5" name="Slide Number Placeholder 4"/>
          <p:cNvSpPr>
            <a:spLocks noGrp="1"/>
          </p:cNvSpPr>
          <p:nvPr>
            <p:ph type="sldNum" sz="quarter" idx="12"/>
          </p:nvPr>
        </p:nvSpPr>
        <p:spPr/>
        <p:txBody>
          <a:bodyPr/>
          <a:lstStyle/>
          <a:p>
            <a:fld id="{A96C61A0-EACC-734E-B756-ED11076273B9}" type="slidenum">
              <a:rPr lang="de-DE" smtClean="0"/>
              <a:t>‹Nr.›</a:t>
            </a:fld>
            <a:endParaRPr lang="de-DE"/>
          </a:p>
        </p:txBody>
      </p:sp>
    </p:spTree>
    <p:extLst>
      <p:ext uri="{BB962C8B-B14F-4D97-AF65-F5344CB8AC3E}">
        <p14:creationId xmlns:p14="http://schemas.microsoft.com/office/powerpoint/2010/main" val="1474179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6BF123-B557-C042-8292-C5B71D247EB1}" type="datetimeFigureOut">
              <a:rPr lang="de-DE" smtClean="0"/>
              <a:t>02.03.26</a:t>
            </a:fld>
            <a:endParaRPr lang="de-DE"/>
          </a:p>
        </p:txBody>
      </p:sp>
      <p:sp>
        <p:nvSpPr>
          <p:cNvPr id="3" name="Footer Placeholder 2"/>
          <p:cNvSpPr>
            <a:spLocks noGrp="1"/>
          </p:cNvSpPr>
          <p:nvPr>
            <p:ph type="ftr" sz="quarter" idx="11"/>
          </p:nvPr>
        </p:nvSpPr>
        <p:spPr/>
        <p:txBody>
          <a:bodyPr/>
          <a:lstStyle/>
          <a:p>
            <a:endParaRPr lang="de-DE"/>
          </a:p>
        </p:txBody>
      </p:sp>
      <p:sp>
        <p:nvSpPr>
          <p:cNvPr id="4" name="Slide Number Placeholder 3"/>
          <p:cNvSpPr>
            <a:spLocks noGrp="1"/>
          </p:cNvSpPr>
          <p:nvPr>
            <p:ph type="sldNum" sz="quarter" idx="12"/>
          </p:nvPr>
        </p:nvSpPr>
        <p:spPr/>
        <p:txBody>
          <a:bodyPr/>
          <a:lstStyle/>
          <a:p>
            <a:fld id="{A96C61A0-EACC-734E-B756-ED11076273B9}" type="slidenum">
              <a:rPr lang="de-DE" smtClean="0"/>
              <a:t>‹Nr.›</a:t>
            </a:fld>
            <a:endParaRPr lang="de-DE"/>
          </a:p>
        </p:txBody>
      </p:sp>
    </p:spTree>
    <p:extLst>
      <p:ext uri="{BB962C8B-B14F-4D97-AF65-F5344CB8AC3E}">
        <p14:creationId xmlns:p14="http://schemas.microsoft.com/office/powerpoint/2010/main" val="3829912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de-DE"/>
              <a:t>Mastertitelformat bearbeiten</a:t>
            </a:r>
            <a:endParaRPr lang="en-US" dirty="0"/>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de-DE"/>
              <a:t>Mastertextformat bearbeiten</a:t>
            </a:r>
          </a:p>
        </p:txBody>
      </p:sp>
      <p:sp>
        <p:nvSpPr>
          <p:cNvPr id="5" name="Date Placeholder 4"/>
          <p:cNvSpPr>
            <a:spLocks noGrp="1"/>
          </p:cNvSpPr>
          <p:nvPr>
            <p:ph type="dt" sz="half" idx="10"/>
          </p:nvPr>
        </p:nvSpPr>
        <p:spPr/>
        <p:txBody>
          <a:bodyPr/>
          <a:lstStyle/>
          <a:p>
            <a:fld id="{276BF123-B557-C042-8292-C5B71D247EB1}" type="datetimeFigureOut">
              <a:rPr lang="de-DE" smtClean="0"/>
              <a:t>02.03.26</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A96C61A0-EACC-734E-B756-ED11076273B9}" type="slidenum">
              <a:rPr lang="de-DE" smtClean="0"/>
              <a:t>‹Nr.›</a:t>
            </a:fld>
            <a:endParaRPr lang="de-DE"/>
          </a:p>
        </p:txBody>
      </p:sp>
    </p:spTree>
    <p:extLst>
      <p:ext uri="{BB962C8B-B14F-4D97-AF65-F5344CB8AC3E}">
        <p14:creationId xmlns:p14="http://schemas.microsoft.com/office/powerpoint/2010/main" val="29178379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de-DE"/>
              <a:t>Mastertitelformat bearbeiten</a:t>
            </a:r>
            <a:endParaRPr lang="en-US" dirty="0"/>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de-DE"/>
              <a:t>Bild durch Klicken auf Symbol hinzufügen</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de-DE"/>
              <a:t>Mastertextformat bearbeiten</a:t>
            </a:r>
          </a:p>
        </p:txBody>
      </p:sp>
      <p:sp>
        <p:nvSpPr>
          <p:cNvPr id="5" name="Date Placeholder 4"/>
          <p:cNvSpPr>
            <a:spLocks noGrp="1"/>
          </p:cNvSpPr>
          <p:nvPr>
            <p:ph type="dt" sz="half" idx="10"/>
          </p:nvPr>
        </p:nvSpPr>
        <p:spPr/>
        <p:txBody>
          <a:bodyPr/>
          <a:lstStyle/>
          <a:p>
            <a:fld id="{276BF123-B557-C042-8292-C5B71D247EB1}" type="datetimeFigureOut">
              <a:rPr lang="de-DE" smtClean="0"/>
              <a:t>02.03.26</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A96C61A0-EACC-734E-B756-ED11076273B9}" type="slidenum">
              <a:rPr lang="de-DE" smtClean="0"/>
              <a:t>‹Nr.›</a:t>
            </a:fld>
            <a:endParaRPr lang="de-DE"/>
          </a:p>
        </p:txBody>
      </p:sp>
    </p:spTree>
    <p:extLst>
      <p:ext uri="{BB962C8B-B14F-4D97-AF65-F5344CB8AC3E}">
        <p14:creationId xmlns:p14="http://schemas.microsoft.com/office/powerpoint/2010/main" val="2688292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Vertical Text Placehold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276BF123-B557-C042-8292-C5B71D247EB1}" type="datetimeFigureOut">
              <a:rPr lang="de-DE" smtClean="0"/>
              <a:t>02.03.26</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A96C61A0-EACC-734E-B756-ED11076273B9}" type="slidenum">
              <a:rPr lang="de-DE" smtClean="0"/>
              <a:t>‹Nr.›</a:t>
            </a:fld>
            <a:endParaRPr lang="de-DE"/>
          </a:p>
        </p:txBody>
      </p:sp>
    </p:spTree>
    <p:extLst>
      <p:ext uri="{BB962C8B-B14F-4D97-AF65-F5344CB8AC3E}">
        <p14:creationId xmlns:p14="http://schemas.microsoft.com/office/powerpoint/2010/main" val="24339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de-DE"/>
              <a:t>Mastertitelformat bearbeiten</a:t>
            </a:r>
            <a:endParaRPr lang="en-US" dirty="0"/>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276BF123-B557-C042-8292-C5B71D247EB1}" type="datetimeFigureOut">
              <a:rPr lang="de-DE" smtClean="0"/>
              <a:t>02.03.26</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A96C61A0-EACC-734E-B756-ED11076273B9}" type="slidenum">
              <a:rPr lang="de-DE" smtClean="0"/>
              <a:t>‹Nr.›</a:t>
            </a:fld>
            <a:endParaRPr lang="de-DE"/>
          </a:p>
        </p:txBody>
      </p:sp>
    </p:spTree>
    <p:extLst>
      <p:ext uri="{BB962C8B-B14F-4D97-AF65-F5344CB8AC3E}">
        <p14:creationId xmlns:p14="http://schemas.microsoft.com/office/powerpoint/2010/main" val="40716355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de-DE"/>
              <a:t>Mastertitelformat bearbeiten</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276BF123-B557-C042-8292-C5B71D247EB1}" type="datetimeFigureOut">
              <a:rPr lang="de-DE" smtClean="0"/>
              <a:t>02.03.26</a:t>
            </a:fld>
            <a:endParaRPr lang="de-DE"/>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de-DE"/>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A96C61A0-EACC-734E-B756-ED11076273B9}" type="slidenum">
              <a:rPr lang="de-DE" smtClean="0"/>
              <a:t>‹Nr.›</a:t>
            </a:fld>
            <a:endParaRPr lang="de-DE"/>
          </a:p>
        </p:txBody>
      </p:sp>
    </p:spTree>
    <p:extLst>
      <p:ext uri="{BB962C8B-B14F-4D97-AF65-F5344CB8AC3E}">
        <p14:creationId xmlns:p14="http://schemas.microsoft.com/office/powerpoint/2010/main" val="322037331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gif"/><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gif"/><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0" Type="http://schemas.openxmlformats.org/officeDocument/2006/relationships/image" Target="../media/image9.gif"/><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gif"/><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gif"/><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0" Type="http://schemas.openxmlformats.org/officeDocument/2006/relationships/image" Target="../media/image9.gif"/><Relationship Id="rId4" Type="http://schemas.openxmlformats.org/officeDocument/2006/relationships/image" Target="../media/image3.pn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gif"/><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gif"/><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0" Type="http://schemas.openxmlformats.org/officeDocument/2006/relationships/image" Target="../media/image9.gif"/><Relationship Id="rId4" Type="http://schemas.openxmlformats.org/officeDocument/2006/relationships/image" Target="../media/image3.png"/><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gif"/><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gif"/><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0" Type="http://schemas.openxmlformats.org/officeDocument/2006/relationships/image" Target="../media/image9.gif"/><Relationship Id="rId4" Type="http://schemas.openxmlformats.org/officeDocument/2006/relationships/image" Target="../media/image3.png"/><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gif"/><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gif"/><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0" Type="http://schemas.openxmlformats.org/officeDocument/2006/relationships/image" Target="../media/image9.gif"/><Relationship Id="rId4" Type="http://schemas.openxmlformats.org/officeDocument/2006/relationships/image" Target="../media/image3.png"/><Relationship Id="rId9"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gif"/><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gif"/><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0" Type="http://schemas.openxmlformats.org/officeDocument/2006/relationships/image" Target="../media/image9.gif"/><Relationship Id="rId4" Type="http://schemas.openxmlformats.org/officeDocument/2006/relationships/image" Target="../media/image3.png"/><Relationship Id="rId9"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gif"/><Relationship Id="rId7" Type="http://schemas.openxmlformats.org/officeDocument/2006/relationships/image" Target="../media/image5.png"/><Relationship Id="rId12"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gif"/><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gif"/><Relationship Id="rId7" Type="http://schemas.openxmlformats.org/officeDocument/2006/relationships/image" Target="../media/image5.png"/><Relationship Id="rId12"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gif"/><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gif"/><Relationship Id="rId7" Type="http://schemas.openxmlformats.org/officeDocument/2006/relationships/image" Target="../media/image5.png"/><Relationship Id="rId12"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gif"/><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85" name="Faltkarte unten">
            <a:extLst>
              <a:ext uri="{FF2B5EF4-FFF2-40B4-BE49-F238E27FC236}">
                <a16:creationId xmlns:a16="http://schemas.microsoft.com/office/drawing/2014/main" id="{E9998C71-B4C7-8041-A679-F540264C843A}"/>
              </a:ext>
            </a:extLst>
          </p:cNvPr>
          <p:cNvGrpSpPr/>
          <p:nvPr/>
        </p:nvGrpSpPr>
        <p:grpSpPr>
          <a:xfrm>
            <a:off x="440081" y="5371836"/>
            <a:ext cx="6216405" cy="4579389"/>
            <a:chOff x="440081" y="632296"/>
            <a:chExt cx="6216405" cy="4579389"/>
          </a:xfrm>
        </p:grpSpPr>
        <p:grpSp>
          <p:nvGrpSpPr>
            <p:cNvPr id="1086" name="Schere oben">
              <a:extLst>
                <a:ext uri="{FF2B5EF4-FFF2-40B4-BE49-F238E27FC236}">
                  <a16:creationId xmlns:a16="http://schemas.microsoft.com/office/drawing/2014/main" id="{0BBD04F7-0598-8FE4-AA4C-FB9EE23FAFDB}"/>
                </a:ext>
              </a:extLst>
            </p:cNvPr>
            <p:cNvGrpSpPr/>
            <p:nvPr/>
          </p:nvGrpSpPr>
          <p:grpSpPr>
            <a:xfrm>
              <a:off x="440081" y="632296"/>
              <a:ext cx="372843" cy="154209"/>
              <a:chOff x="0" y="0"/>
              <a:chExt cx="344964" cy="142875"/>
            </a:xfrm>
          </p:grpSpPr>
          <p:pic>
            <p:nvPicPr>
              <p:cNvPr id="1038079708" name="Schere Grafik">
                <a:extLst>
                  <a:ext uri="{FF2B5EF4-FFF2-40B4-BE49-F238E27FC236}">
                    <a16:creationId xmlns:a16="http://schemas.microsoft.com/office/drawing/2014/main" id="{35B59303-BF7A-7C95-2D85-E5C95DA1F71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80988" cy="142875"/>
              </a:xfrm>
              <a:prstGeom prst="rect">
                <a:avLst/>
              </a:prstGeom>
              <a:effectLst/>
            </p:spPr>
          </p:pic>
          <p:cxnSp>
            <p:nvCxnSpPr>
              <p:cNvPr id="1038079709" name="Strichlinie Schere">
                <a:extLst>
                  <a:ext uri="{FF2B5EF4-FFF2-40B4-BE49-F238E27FC236}">
                    <a16:creationId xmlns:a16="http://schemas.microsoft.com/office/drawing/2014/main" id="{C4C52C83-3728-4207-59A4-353FF1295782}"/>
                  </a:ext>
                </a:extLst>
              </p:cNvPr>
              <p:cNvCxnSpPr/>
              <p:nvPr/>
            </p:nvCxnSpPr>
            <p:spPr>
              <a:xfrm flipH="1">
                <a:off x="140494" y="73819"/>
                <a:ext cx="204470" cy="0"/>
              </a:xfrm>
              <a:prstGeom prst="line">
                <a:avLst/>
              </a:prstGeom>
              <a:ln w="6350">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087" name="Schneidelinie">
              <a:extLst>
                <a:ext uri="{FF2B5EF4-FFF2-40B4-BE49-F238E27FC236}">
                  <a16:creationId xmlns:a16="http://schemas.microsoft.com/office/drawing/2014/main" id="{5AA3C107-5F39-39F6-3796-25C1BEC1D2C2}"/>
                </a:ext>
              </a:extLst>
            </p:cNvPr>
            <p:cNvSpPr>
              <a:spLocks/>
            </p:cNvSpPr>
            <p:nvPr/>
          </p:nvSpPr>
          <p:spPr>
            <a:xfrm>
              <a:off x="903185" y="709402"/>
              <a:ext cx="5753301" cy="4316626"/>
            </a:xfrm>
            <a:prstGeom prst="rect">
              <a:avLst/>
            </a:prstGeom>
            <a:noFill/>
            <a:ln w="63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8694" tIns="49347" rIns="98694" bIns="49347" numCol="1" spcCol="0" rtlCol="0" fromWordArt="0" anchor="ctr" anchorCtr="0" forceAA="0" compatLnSpc="1">
              <a:prstTxWarp prst="textNoShape">
                <a:avLst/>
              </a:prstTxWarp>
              <a:noAutofit/>
            </a:bodyPr>
            <a:lstStyle/>
            <a:p>
              <a:endParaRPr lang="de-DE" sz="2115"/>
            </a:p>
          </p:txBody>
        </p:sp>
        <p:grpSp>
          <p:nvGrpSpPr>
            <p:cNvPr id="1038079680" name="Rückseite (rechts)">
              <a:extLst>
                <a:ext uri="{FF2B5EF4-FFF2-40B4-BE49-F238E27FC236}">
                  <a16:creationId xmlns:a16="http://schemas.microsoft.com/office/drawing/2014/main" id="{4679BDF2-BECA-2C19-4B34-09FB094AFF61}"/>
                </a:ext>
              </a:extLst>
            </p:cNvPr>
            <p:cNvGrpSpPr/>
            <p:nvPr/>
          </p:nvGrpSpPr>
          <p:grpSpPr>
            <a:xfrm>
              <a:off x="3779836" y="709401"/>
              <a:ext cx="2876649" cy="4316626"/>
              <a:chOff x="3779836" y="709401"/>
              <a:chExt cx="2876649" cy="4316626"/>
            </a:xfrm>
          </p:grpSpPr>
          <p:sp>
            <p:nvSpPr>
              <p:cNvPr id="1038079690" name="Textfeld Beschreibung***">
                <a:extLst>
                  <a:ext uri="{FF2B5EF4-FFF2-40B4-BE49-F238E27FC236}">
                    <a16:creationId xmlns:a16="http://schemas.microsoft.com/office/drawing/2014/main" id="{8061712B-6EE1-C0B8-E15C-FF646EEEE598}"/>
                  </a:ext>
                </a:extLst>
              </p:cNvPr>
              <p:cNvSpPr txBox="1">
                <a:spLocks noChangeArrowheads="1"/>
              </p:cNvSpPr>
              <p:nvPr/>
            </p:nvSpPr>
            <p:spPr bwMode="auto">
              <a:xfrm>
                <a:off x="3779836" y="709401"/>
                <a:ext cx="2876649" cy="4316626"/>
              </a:xfrm>
              <a:prstGeom prst="rect">
                <a:avLst/>
              </a:prstGeom>
              <a:noFill/>
              <a:ln w="6350">
                <a:solidFill>
                  <a:schemeClr val="bg1">
                    <a:lumMod val="8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8694" tIns="49347" rIns="98694" bIns="49347" numCol="1" anchor="t" anchorCtr="0" compatLnSpc="1">
                <a:prstTxWarp prst="textNoShape">
                  <a:avLst/>
                </a:prstTxWarp>
              </a:bodyPr>
              <a:lstStyle/>
              <a:p>
                <a:pPr algn="just" defTabSz="986912" eaLnBrk="0" fontAlgn="base" hangingPunct="0">
                  <a:spcBef>
                    <a:spcPct val="0"/>
                  </a:spcBef>
                  <a:spcAft>
                    <a:spcPct val="0"/>
                  </a:spcAft>
                </a:pPr>
                <a:endParaRPr lang="de-DE" altLang="de-DE" sz="500" b="1" dirty="0">
                  <a:latin typeface="Times New Roman" panose="02020603050405020304" pitchFamily="18" charset="0"/>
                  <a:ea typeface="Times New Roman" panose="02020603050405020304" pitchFamily="18" charset="0"/>
                  <a:cs typeface="Times New Roman" panose="02020603050405020304" pitchFamily="18" charset="0"/>
                </a:endParaRPr>
              </a:p>
              <a:p>
                <a:pPr defTabSz="986912" eaLnBrk="0" fontAlgn="base" hangingPunct="0">
                  <a:spcBef>
                    <a:spcPct val="0"/>
                  </a:spcBef>
                  <a:spcAft>
                    <a:spcPct val="0"/>
                  </a:spcAft>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Diese Legende wird auf der Vorderseite des Spielplans gespielt. Bevor ihr starten könnt, bereitet Folgendes vor:</a:t>
                </a:r>
              </a:p>
              <a:p>
                <a:pPr defTabSz="986912" eaLnBrk="0" fontAlgn="base" hangingPunct="0">
                  <a:spcBef>
                    <a:spcPct val="0"/>
                  </a:spcBef>
                  <a:spcAft>
                    <a:spcPct val="0"/>
                  </a:spcAft>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Mischt die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goldenen Ereigniskar</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ten und legt sie neben das Sonnenaufgangs-Feld.</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Legt die 4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Brunnenplättchen </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mit ihrer farbigen Seite nach oben auf die Brunnenfelder (Sechsecke).</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Legt die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Kampftafel</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neben den Spielplan. </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Legt neben die </a:t>
                </a:r>
                <a:r>
                  <a:rPr lang="de-DE" altLang="de-DE" sz="900" dirty="0" err="1">
                    <a:latin typeface="Times New Roman" panose="02020603050405020304" pitchFamily="18" charset="0"/>
                    <a:ea typeface="Times New Roman" panose="02020603050405020304" pitchFamily="18" charset="0"/>
                    <a:cs typeface="Times New Roman" panose="02020603050405020304" pitchFamily="18" charset="0"/>
                  </a:rPr>
                  <a:t>Kreaturenanzeige</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den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roten Holzstein </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für die Stärkepunkte und die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rote Holzscheibe </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für die Willenspunkte der Kreaturen, die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3 roten und die 4 schwarzen Würfel</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Legt das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Gold</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3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Sternchen</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die 15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Nebelplättchen</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a:t>
                </a:r>
                <a:r>
                  <a:rPr lang="de-DE" altLang="de-DE" sz="900" dirty="0" err="1">
                    <a:latin typeface="Times New Roman" panose="02020603050405020304" pitchFamily="18" charset="0"/>
                    <a:ea typeface="Times New Roman" panose="02020603050405020304" pitchFamily="18" charset="0"/>
                    <a:cs typeface="Times New Roman" panose="02020603050405020304" pitchFamily="18" charset="0"/>
                  </a:rPr>
                  <a:t>ddie</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6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Runensteine</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die 3 Heilkräuter, die Ausrüstungs-</a:t>
                </a:r>
                <a:r>
                  <a:rPr lang="de-DE" altLang="de-DE" sz="900" dirty="0" err="1">
                    <a:latin typeface="Times New Roman" panose="02020603050405020304" pitchFamily="18" charset="0"/>
                    <a:ea typeface="Times New Roman" panose="02020603050405020304" pitchFamily="18" charset="0"/>
                    <a:cs typeface="Times New Roman" panose="02020603050405020304" pitchFamily="18" charset="0"/>
                  </a:rPr>
                  <a:t>gegenstände</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(Trinkschläuche, Bögen, Schilde, Falken, Helme, Fernrohre, Tränke), 2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Bauernplättchen</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die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Kreaturen</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Prinz </a:t>
                </a:r>
                <a:r>
                  <a:rPr lang="de-DE" altLang="de-DE" sz="900" b="1" dirty="0" err="1">
                    <a:latin typeface="Times New Roman" panose="02020603050405020304" pitchFamily="18" charset="0"/>
                    <a:ea typeface="Times New Roman" panose="02020603050405020304" pitchFamily="18" charset="0"/>
                    <a:cs typeface="Times New Roman" panose="02020603050405020304" pitchFamily="18" charset="0"/>
                  </a:rPr>
                  <a:t>Thorald</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sowie die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Hexe</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neben den Spielplan.</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Stellt den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Erzähler</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auf das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Feld A</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der Legendenleiste.</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Legt je ein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Sternchen</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auf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Feld C und E </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der Legendenleiste. Erreicht der Erzähler ein Feld mit einem Sternchen, so wird die entsprechende Legendenkarte vorgelesen.</a:t>
                </a:r>
              </a:p>
              <a:p>
                <a:pPr marL="72000" lvl="1" algn="just" defTabSz="986912" eaLnBrk="0" fontAlgn="base" hangingPunct="0">
                  <a:spcBef>
                    <a:spcPct val="0"/>
                  </a:spcBef>
                  <a:spcAft>
                    <a:spcPct val="0"/>
                  </a:spcAft>
                </a:pPr>
                <a:endParaRPr lang="de-DE" altLang="de-DE" sz="920" dirty="0">
                  <a:latin typeface="Times New Roman" panose="02020603050405020304" pitchFamily="18" charset="0"/>
                  <a:ea typeface="Times New Roman" panose="02020603050405020304" pitchFamily="18" charset="0"/>
                  <a:cs typeface="Times New Roman" panose="02020603050405020304" pitchFamily="18" charset="0"/>
                </a:endParaRPr>
              </a:p>
              <a:p>
                <a:pPr marL="72000" lvl="1" algn="just" defTabSz="986912" eaLnBrk="0" fontAlgn="base" hangingPunct="0">
                  <a:spcBef>
                    <a:spcPct val="0"/>
                  </a:spcBef>
                  <a:spcAft>
                    <a:spcPct val="0"/>
                  </a:spcAft>
                </a:pPr>
                <a:endParaRPr lang="de-DE" altLang="de-DE" sz="920" dirty="0">
                  <a:latin typeface="Times New Roman" panose="02020603050405020304" pitchFamily="18" charset="0"/>
                  <a:ea typeface="Times New Roman" panose="02020603050405020304" pitchFamily="18" charset="0"/>
                  <a:cs typeface="Times New Roman" panose="02020603050405020304" pitchFamily="18" charset="0"/>
                </a:endParaRPr>
              </a:p>
              <a:p>
                <a:pPr marL="72000" lvl="1" algn="just" defTabSz="986912" eaLnBrk="0" fontAlgn="base" hangingPunct="0">
                  <a:spcBef>
                    <a:spcPct val="0"/>
                  </a:spcBef>
                  <a:spcAft>
                    <a:spcPct val="0"/>
                  </a:spcAft>
                </a:pPr>
                <a:endParaRPr lang="de-DE" altLang="de-DE" sz="920" dirty="0">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1038079691" name="Aufgabe-Linie unten" hidden="1">
                <a:extLst>
                  <a:ext uri="{FF2B5EF4-FFF2-40B4-BE49-F238E27FC236}">
                    <a16:creationId xmlns:a16="http://schemas.microsoft.com/office/drawing/2014/main" id="{8F894E82-6758-ED61-33A9-9114433335D8}"/>
                  </a:ext>
                </a:extLst>
              </p:cNvPr>
              <p:cNvCxnSpPr>
                <a:cxnSpLocks/>
              </p:cNvCxnSpPr>
              <p:nvPr/>
            </p:nvCxnSpPr>
            <p:spPr>
              <a:xfrm>
                <a:off x="3847166" y="2371678"/>
                <a:ext cx="2741987" cy="0"/>
              </a:xfrm>
              <a:prstGeom prst="line">
                <a:avLst/>
              </a:prstGeom>
              <a:ln w="31750" cmpd="thinThick">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8079692" name="Aufgabe-Linie oben" hidden="1">
                <a:extLst>
                  <a:ext uri="{FF2B5EF4-FFF2-40B4-BE49-F238E27FC236}">
                    <a16:creationId xmlns:a16="http://schemas.microsoft.com/office/drawing/2014/main" id="{475C33C1-21AC-22DF-C2E4-E1F6C776C97D}"/>
                  </a:ext>
                </a:extLst>
              </p:cNvPr>
              <p:cNvCxnSpPr>
                <a:cxnSpLocks/>
              </p:cNvCxnSpPr>
              <p:nvPr/>
            </p:nvCxnSpPr>
            <p:spPr>
              <a:xfrm>
                <a:off x="3847166" y="1589545"/>
                <a:ext cx="2741987" cy="0"/>
              </a:xfrm>
              <a:prstGeom prst="line">
                <a:avLst/>
              </a:prstGeom>
              <a:ln w="31750" cmpd="thickThin">
                <a:solidFill>
                  <a:schemeClr val="tx1"/>
                </a:solidFill>
              </a:ln>
            </p:spPr>
            <p:style>
              <a:lnRef idx="1">
                <a:schemeClr val="accent1"/>
              </a:lnRef>
              <a:fillRef idx="0">
                <a:schemeClr val="accent1"/>
              </a:fillRef>
              <a:effectRef idx="0">
                <a:schemeClr val="accent1"/>
              </a:effectRef>
              <a:fontRef idx="minor">
                <a:schemeClr val="tx1"/>
              </a:fontRef>
            </p:style>
          </p:cxnSp>
          <p:pic>
            <p:nvPicPr>
              <p:cNvPr id="1038079693" name="Abschlussgrafik" hidden="1">
                <a:extLst>
                  <a:ext uri="{FF2B5EF4-FFF2-40B4-BE49-F238E27FC236}">
                    <a16:creationId xmlns:a16="http://schemas.microsoft.com/office/drawing/2014/main" id="{4924A93B-D23D-FDD7-3194-523BB56ADCB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32358" y="4196827"/>
                <a:ext cx="1371600" cy="290830"/>
              </a:xfrm>
              <a:prstGeom prst="rect">
                <a:avLst/>
              </a:prstGeom>
              <a:noFill/>
              <a:ln>
                <a:noFill/>
              </a:ln>
            </p:spPr>
          </p:pic>
          <p:sp>
            <p:nvSpPr>
              <p:cNvPr id="1038079694" name="Textfeld Würfelereignis 5&amp;6" hidden="1">
                <a:extLst>
                  <a:ext uri="{FF2B5EF4-FFF2-40B4-BE49-F238E27FC236}">
                    <a16:creationId xmlns:a16="http://schemas.microsoft.com/office/drawing/2014/main" id="{3F83AACD-F047-7084-3060-86EFB46CBA8E}"/>
                  </a:ext>
                </a:extLst>
              </p:cNvPr>
              <p:cNvSpPr txBox="1"/>
              <p:nvPr/>
            </p:nvSpPr>
            <p:spPr>
              <a:xfrm>
                <a:off x="4271082" y="3613835"/>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5&amp;6</a:t>
                </a:r>
              </a:p>
            </p:txBody>
          </p:sp>
          <p:pic>
            <p:nvPicPr>
              <p:cNvPr id="1038079695" name="Würfel 6" hidden="1">
                <a:extLst>
                  <a:ext uri="{FF2B5EF4-FFF2-40B4-BE49-F238E27FC236}">
                    <a16:creationId xmlns:a16="http://schemas.microsoft.com/office/drawing/2014/main" id="{21083F09-A2B8-1838-5283-48A7CE75B2D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3811" y="3663873"/>
                <a:ext cx="148590" cy="147955"/>
              </a:xfrm>
              <a:prstGeom prst="rect">
                <a:avLst/>
              </a:prstGeom>
              <a:noFill/>
              <a:ln>
                <a:noFill/>
              </a:ln>
            </p:spPr>
          </p:pic>
          <p:pic>
            <p:nvPicPr>
              <p:cNvPr id="1038079696" name="Würfel 5" hidden="1">
                <a:extLst>
                  <a:ext uri="{FF2B5EF4-FFF2-40B4-BE49-F238E27FC236}">
                    <a16:creationId xmlns:a16="http://schemas.microsoft.com/office/drawing/2014/main" id="{EA47A43E-6B1E-C083-4D7E-FBFCE1465506}"/>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36068" y="3662221"/>
                <a:ext cx="147955" cy="147955"/>
              </a:xfrm>
              <a:prstGeom prst="rect">
                <a:avLst/>
              </a:prstGeom>
              <a:noFill/>
              <a:ln>
                <a:noFill/>
              </a:ln>
            </p:spPr>
          </p:pic>
          <p:sp>
            <p:nvSpPr>
              <p:cNvPr id="1038079697" name="Box: Würfelereignis 5&amp;6" hidden="1">
                <a:extLst>
                  <a:ext uri="{FF2B5EF4-FFF2-40B4-BE49-F238E27FC236}">
                    <a16:creationId xmlns:a16="http://schemas.microsoft.com/office/drawing/2014/main" id="{90AC3972-2349-2FBD-2CE9-05C952497D44}"/>
                  </a:ext>
                </a:extLst>
              </p:cNvPr>
              <p:cNvSpPr/>
              <p:nvPr/>
            </p:nvSpPr>
            <p:spPr>
              <a:xfrm>
                <a:off x="3897676" y="3614122"/>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98" name="Textfeld Würfelereignis 3&amp;4" hidden="1">
                <a:extLst>
                  <a:ext uri="{FF2B5EF4-FFF2-40B4-BE49-F238E27FC236}">
                    <a16:creationId xmlns:a16="http://schemas.microsoft.com/office/drawing/2014/main" id="{603934C4-03E0-AE32-4D4B-B3A06D0CE726}"/>
                  </a:ext>
                </a:extLst>
              </p:cNvPr>
              <p:cNvSpPr txBox="1"/>
              <p:nvPr/>
            </p:nvSpPr>
            <p:spPr>
              <a:xfrm>
                <a:off x="4276475" y="3069307"/>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3&amp;4</a:t>
                </a:r>
              </a:p>
            </p:txBody>
          </p:sp>
          <p:pic>
            <p:nvPicPr>
              <p:cNvPr id="1038079699" name="Würfel 4" hidden="1">
                <a:extLst>
                  <a:ext uri="{FF2B5EF4-FFF2-40B4-BE49-F238E27FC236}">
                    <a16:creationId xmlns:a16="http://schemas.microsoft.com/office/drawing/2014/main" id="{1E83DE11-EF26-094C-C72E-C1135D6D955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31694" y="3116469"/>
                <a:ext cx="144780" cy="148590"/>
              </a:xfrm>
              <a:prstGeom prst="rect">
                <a:avLst/>
              </a:prstGeom>
              <a:noFill/>
              <a:ln>
                <a:noFill/>
              </a:ln>
            </p:spPr>
          </p:pic>
          <p:pic>
            <p:nvPicPr>
              <p:cNvPr id="1038079700" name="Würfel 3" hidden="1">
                <a:extLst>
                  <a:ext uri="{FF2B5EF4-FFF2-40B4-BE49-F238E27FC236}">
                    <a16:creationId xmlns:a16="http://schemas.microsoft.com/office/drawing/2014/main" id="{8B154C27-18DC-B3E2-C32A-0CFA07254DF7}"/>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7885" y="3116469"/>
                <a:ext cx="147320" cy="148590"/>
              </a:xfrm>
              <a:prstGeom prst="rect">
                <a:avLst/>
              </a:prstGeom>
              <a:noFill/>
              <a:ln>
                <a:noFill/>
              </a:ln>
            </p:spPr>
          </p:pic>
          <p:sp>
            <p:nvSpPr>
              <p:cNvPr id="1038079701" name="Box: Würfelereignis 3&amp;4" hidden="1">
                <a:extLst>
                  <a:ext uri="{FF2B5EF4-FFF2-40B4-BE49-F238E27FC236}">
                    <a16:creationId xmlns:a16="http://schemas.microsoft.com/office/drawing/2014/main" id="{77CB6186-27C6-8008-4228-0F9F431D10D2}"/>
                  </a:ext>
                </a:extLst>
              </p:cNvPr>
              <p:cNvSpPr/>
              <p:nvPr/>
            </p:nvSpPr>
            <p:spPr>
              <a:xfrm>
                <a:off x="3897676" y="3076689"/>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702" name="Textfeld Würfelereignis 1&amp;2" hidden="1">
                <a:extLst>
                  <a:ext uri="{FF2B5EF4-FFF2-40B4-BE49-F238E27FC236}">
                    <a16:creationId xmlns:a16="http://schemas.microsoft.com/office/drawing/2014/main" id="{8A96CE00-9E2D-84DC-9A22-90C0AA7EF2D4}"/>
                  </a:ext>
                </a:extLst>
              </p:cNvPr>
              <p:cNvSpPr txBox="1"/>
              <p:nvPr/>
            </p:nvSpPr>
            <p:spPr>
              <a:xfrm>
                <a:off x="4276475" y="2544036"/>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1&amp;2</a:t>
                </a:r>
              </a:p>
            </p:txBody>
          </p:sp>
          <p:pic>
            <p:nvPicPr>
              <p:cNvPr id="1038079703" name="Würfel 2" hidden="1">
                <a:extLst>
                  <a:ext uri="{FF2B5EF4-FFF2-40B4-BE49-F238E27FC236}">
                    <a16:creationId xmlns:a16="http://schemas.microsoft.com/office/drawing/2014/main" id="{A84C5E5E-1BE9-23BE-BAB7-167A9AA32895}"/>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27250" y="2586696"/>
                <a:ext cx="149225" cy="148590"/>
              </a:xfrm>
              <a:prstGeom prst="rect">
                <a:avLst/>
              </a:prstGeom>
              <a:noFill/>
              <a:ln>
                <a:noFill/>
              </a:ln>
            </p:spPr>
          </p:pic>
          <p:pic>
            <p:nvPicPr>
              <p:cNvPr id="1038079704" name="Würfel 1" hidden="1">
                <a:extLst>
                  <a:ext uri="{FF2B5EF4-FFF2-40B4-BE49-F238E27FC236}">
                    <a16:creationId xmlns:a16="http://schemas.microsoft.com/office/drawing/2014/main" id="{A14942D3-B6D5-C0E5-063F-C0E613100787}"/>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939243" y="2589996"/>
                <a:ext cx="144780" cy="148590"/>
              </a:xfrm>
              <a:prstGeom prst="rect">
                <a:avLst/>
              </a:prstGeom>
              <a:noFill/>
              <a:ln>
                <a:noFill/>
              </a:ln>
            </p:spPr>
          </p:pic>
          <p:sp>
            <p:nvSpPr>
              <p:cNvPr id="1038079705" name="Box: Würfelereignis 1&amp;2" hidden="1">
                <a:extLst>
                  <a:ext uri="{FF2B5EF4-FFF2-40B4-BE49-F238E27FC236}">
                    <a16:creationId xmlns:a16="http://schemas.microsoft.com/office/drawing/2014/main" id="{304A3587-8780-715D-6C9B-616D5145F706}"/>
                  </a:ext>
                </a:extLst>
              </p:cNvPr>
              <p:cNvSpPr/>
              <p:nvPr/>
            </p:nvSpPr>
            <p:spPr>
              <a:xfrm>
                <a:off x="3897676" y="2539543"/>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pic>
            <p:nvPicPr>
              <p:cNvPr id="1038079706" name="Pfeil Weiterlesen">
                <a:extLst>
                  <a:ext uri="{FF2B5EF4-FFF2-40B4-BE49-F238E27FC236}">
                    <a16:creationId xmlns:a16="http://schemas.microsoft.com/office/drawing/2014/main" id="{ECD185C5-BA52-474E-A633-3C2C7827B400}"/>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107806" y="4698384"/>
                <a:ext cx="446801" cy="284120"/>
              </a:xfrm>
              <a:prstGeom prst="rect">
                <a:avLst/>
              </a:prstGeom>
              <a:noFill/>
              <a:ln>
                <a:noFill/>
              </a:ln>
            </p:spPr>
          </p:pic>
          <p:sp>
            <p:nvSpPr>
              <p:cNvPr id="1038079707" name="Textfeld Weiterlesen">
                <a:extLst>
                  <a:ext uri="{FF2B5EF4-FFF2-40B4-BE49-F238E27FC236}">
                    <a16:creationId xmlns:a16="http://schemas.microsoft.com/office/drawing/2014/main" id="{AA3483E3-0BD5-C206-8FA9-DEC62708351E}"/>
                  </a:ext>
                </a:extLst>
              </p:cNvPr>
              <p:cNvSpPr txBox="1"/>
              <p:nvPr/>
            </p:nvSpPr>
            <p:spPr>
              <a:xfrm>
                <a:off x="4084023" y="4723014"/>
                <a:ext cx="2198930" cy="233910"/>
              </a:xfrm>
              <a:prstGeom prst="rect">
                <a:avLst/>
              </a:prstGeom>
              <a:noFill/>
            </p:spPr>
            <p:txBody>
              <a:bodyPr wrap="square" rtlCol="0">
                <a:spAutoFit/>
              </a:bodyPr>
              <a:lstStyle/>
              <a:p>
                <a:pPr marL="0" marR="0" lvl="0" indent="0" defTabSz="986912" rtl="0" eaLnBrk="0" fontAlgn="base" latinLnBrk="0" hangingPunct="0">
                  <a:lnSpc>
                    <a:spcPct val="100000"/>
                  </a:lnSpc>
                  <a:spcBef>
                    <a:spcPct val="0"/>
                  </a:spcBef>
                  <a:spcAft>
                    <a:spcPct val="0"/>
                  </a:spcAft>
                  <a:buClrTx/>
                  <a:buSzTx/>
                  <a:buFontTx/>
                  <a:buNone/>
                  <a:tabLst/>
                  <a:defRPr/>
                </a:pPr>
                <a:r>
                  <a:rPr kumimoji="0" lang="de-DE" altLang="de-DE" sz="92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Lest jetzt weiter auf Legedenkarte A2.</a:t>
                </a:r>
              </a:p>
            </p:txBody>
          </p:sp>
        </p:grpSp>
        <p:grpSp>
          <p:nvGrpSpPr>
            <p:cNvPr id="1038079681" name="Vorderseite (links)">
              <a:extLst>
                <a:ext uri="{FF2B5EF4-FFF2-40B4-BE49-F238E27FC236}">
                  <a16:creationId xmlns:a16="http://schemas.microsoft.com/office/drawing/2014/main" id="{840EEDDF-4E88-ED57-D38B-1F342809257C}"/>
                </a:ext>
              </a:extLst>
            </p:cNvPr>
            <p:cNvGrpSpPr/>
            <p:nvPr/>
          </p:nvGrpSpPr>
          <p:grpSpPr>
            <a:xfrm>
              <a:off x="903186" y="845721"/>
              <a:ext cx="2876650" cy="4365964"/>
              <a:chOff x="903186" y="845721"/>
              <a:chExt cx="2876650" cy="4365964"/>
            </a:xfrm>
          </p:grpSpPr>
          <p:pic>
            <p:nvPicPr>
              <p:cNvPr id="1038079682" name="Andor Logo oben" descr="Ein Bild, das Typografie, Symbol, Schrift, Logo enthält.&#10;&#10;Automatisch generierte Beschreibung">
                <a:extLst>
                  <a:ext uri="{FF2B5EF4-FFF2-40B4-BE49-F238E27FC236}">
                    <a16:creationId xmlns:a16="http://schemas.microsoft.com/office/drawing/2014/main" id="{E12AA9AA-DB5A-7E95-5A12-5D3ABCDBD633}"/>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09191" y="1191530"/>
                <a:ext cx="1464641" cy="545557"/>
              </a:xfrm>
              <a:prstGeom prst="rect">
                <a:avLst/>
              </a:prstGeom>
            </p:spPr>
          </p:pic>
          <p:sp>
            <p:nvSpPr>
              <p:cNvPr id="1038079683" name="Andor Logo Text">
                <a:extLst>
                  <a:ext uri="{FF2B5EF4-FFF2-40B4-BE49-F238E27FC236}">
                    <a16:creationId xmlns:a16="http://schemas.microsoft.com/office/drawing/2014/main" id="{4EEC1875-FE2D-4FB7-16F9-2FF4895A3575}"/>
                  </a:ext>
                </a:extLst>
              </p:cNvPr>
              <p:cNvSpPr txBox="1">
                <a:spLocks noChangeArrowheads="1"/>
              </p:cNvSpPr>
              <p:nvPr/>
            </p:nvSpPr>
            <p:spPr bwMode="auto">
              <a:xfrm>
                <a:off x="903186" y="845721"/>
                <a:ext cx="2876649" cy="567146"/>
              </a:xfrm>
              <a:prstGeom prst="rect">
                <a:avLst/>
              </a:prstGeom>
              <a:blipFill dpi="0" rotWithShape="1">
                <a:blip r:embed="rId12">
                  <a:alphaModFix amt="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8694" tIns="49347" rIns="98694" bIns="49347" numCol="1" anchor="t" anchorCtr="0" compatLnSpc="1">
                <a:prstTxWarp prst="textNoShape">
                  <a:avLst/>
                </a:prstTxWarp>
              </a:bodyPr>
              <a:lstStyle/>
              <a:p>
                <a:pPr algn="ctr" defTabSz="986912" eaLnBrk="0" fontAlgn="base" hangingPunct="0">
                  <a:lnSpc>
                    <a:spcPts val="1000"/>
                  </a:lnSpc>
                  <a:spcBef>
                    <a:spcPct val="0"/>
                  </a:spcBef>
                  <a:spcAft>
                    <a:spcPct val="0"/>
                  </a:spcAft>
                </a:pP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Die</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200" cap="small" dirty="0">
                    <a:latin typeface="Times New Roman" panose="02020603050405020304" pitchFamily="18" charset="0"/>
                    <a:ea typeface="Times New Roman" panose="02020603050405020304" pitchFamily="18" charset="0"/>
                    <a:cs typeface="Times New Roman" panose="02020603050405020304" pitchFamily="18" charset="0"/>
                  </a:rPr>
                  <a:t>Legenden</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Von</a:t>
                </a:r>
                <a:endParaRPr lang="de-DE" altLang="de-DE" sz="1000" cap="small" dirty="0">
                  <a:latin typeface="Arial" panose="020B0604020202020204" pitchFamily="34" charset="0"/>
                </a:endParaRPr>
              </a:p>
            </p:txBody>
          </p:sp>
          <p:sp>
            <p:nvSpPr>
              <p:cNvPr id="1038079684" name="Box: Legendenkarten-Auflistung">
                <a:extLst>
                  <a:ext uri="{FF2B5EF4-FFF2-40B4-BE49-F238E27FC236}">
                    <a16:creationId xmlns:a16="http://schemas.microsoft.com/office/drawing/2014/main" id="{BB59503A-7828-A358-8214-1B377DCF96F5}"/>
                  </a:ext>
                </a:extLst>
              </p:cNvPr>
              <p:cNvSpPr/>
              <p:nvPr/>
            </p:nvSpPr>
            <p:spPr>
              <a:xfrm>
                <a:off x="1043653" y="4066854"/>
                <a:ext cx="2595716" cy="82550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85" name="Anlegedreieck Legendenleiste" hidden="1">
                <a:extLst>
                  <a:ext uri="{FF2B5EF4-FFF2-40B4-BE49-F238E27FC236}">
                    <a16:creationId xmlns:a16="http://schemas.microsoft.com/office/drawing/2014/main" id="{0E649AB1-FF95-9FD1-BFEE-5DD21A72A87E}"/>
                  </a:ext>
                </a:extLst>
              </p:cNvPr>
              <p:cNvSpPr/>
              <p:nvPr/>
            </p:nvSpPr>
            <p:spPr>
              <a:xfrm rot="2706854">
                <a:off x="1152086" y="3160965"/>
                <a:ext cx="632783" cy="632783"/>
              </a:xfrm>
              <a:prstGeom prst="rtTriangle">
                <a:avLst/>
              </a:prstGeom>
              <a:solidFill>
                <a:schemeClr val="bg1"/>
              </a:solidFill>
              <a:ln w="31750"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38079686" name="Legendekarten-Anweisung">
                <a:extLst>
                  <a:ext uri="{FF2B5EF4-FFF2-40B4-BE49-F238E27FC236}">
                    <a16:creationId xmlns:a16="http://schemas.microsoft.com/office/drawing/2014/main" id="{6D89F106-A4EC-DCB2-A47F-3CF64677E65F}"/>
                  </a:ext>
                </a:extLst>
              </p:cNvPr>
              <p:cNvSpPr txBox="1">
                <a:spLocks noChangeArrowheads="1"/>
              </p:cNvSpPr>
              <p:nvPr/>
            </p:nvSpPr>
            <p:spPr bwMode="auto">
              <a:xfrm>
                <a:off x="1043653" y="4085090"/>
                <a:ext cx="2595716" cy="1126595"/>
              </a:xfrm>
              <a:prstGeom prst="rect">
                <a:avLst/>
              </a:prstGeom>
              <a:noFill/>
              <a:ln w="9525">
                <a:noFill/>
                <a:miter lim="800000"/>
                <a:headEnd/>
                <a:tailEnd/>
              </a:ln>
            </p:spPr>
            <p:txBody>
              <a:bodyPr rot="0" vert="horz" wrap="square" lIns="91440" tIns="45720" rIns="91440" bIns="45720" anchor="t" anchorCtr="0">
                <a:noAutofit/>
              </a:bodyPr>
              <a:lstStyle/>
              <a:p>
                <a:pPr algn="ctr"/>
                <a:r>
                  <a:rPr lang="de-DE" sz="900" dirty="0">
                    <a:effectLst/>
                    <a:latin typeface="Times New Roman" panose="02020603050405020304" pitchFamily="18" charset="0"/>
                    <a:ea typeface="Times New Roman" panose="02020603050405020304" pitchFamily="18" charset="0"/>
                    <a:cs typeface="Times New Roman" panose="02020603050405020304" pitchFamily="18" charset="0"/>
                  </a:rPr>
                  <a:t>Diese Legende besteht aus 16 Karten:</a:t>
                </a:r>
              </a:p>
              <a:p>
                <a:pPr algn="ctr"/>
                <a:r>
                  <a:rPr lang="de-DE" sz="900" dirty="0">
                    <a:effectLst/>
                    <a:latin typeface="Times New Roman" panose="02020603050405020304" pitchFamily="18" charset="0"/>
                    <a:ea typeface="Times New Roman" panose="02020603050405020304" pitchFamily="18" charset="0"/>
                    <a:cs typeface="Times New Roman" panose="02020603050405020304" pitchFamily="18" charset="0"/>
                  </a:rPr>
                  <a:t>Vorwort, A1, A2, A3, A4, A5, C, E, N,</a:t>
                </a:r>
              </a:p>
              <a:p>
                <a:pPr algn="ctr"/>
                <a:r>
                  <a:rPr lang="de-DE" sz="900" dirty="0">
                    <a:effectLst/>
                    <a:latin typeface="Times New Roman" panose="02020603050405020304" pitchFamily="18" charset="0"/>
                    <a:ea typeface="Times New Roman" panose="02020603050405020304" pitchFamily="18" charset="0"/>
                    <a:cs typeface="Times New Roman" panose="02020603050405020304" pitchFamily="18" charset="0"/>
                  </a:rPr>
                  <a:t>Auf der Burg, Sonnenaufgang, Zusammenfassung,</a:t>
                </a:r>
              </a:p>
              <a:p>
                <a:pPr algn="ctr"/>
                <a:r>
                  <a:rPr lang="de-DE" sz="900" dirty="0">
                    <a:effectLst/>
                    <a:latin typeface="Times New Roman" panose="02020603050405020304" pitchFamily="18" charset="0"/>
                    <a:ea typeface="Times New Roman" panose="02020603050405020304" pitchFamily="18" charset="0"/>
                    <a:cs typeface="Times New Roman" panose="02020603050405020304" pitchFamily="18" charset="0"/>
                  </a:rPr>
                  <a:t>der Händler, Ausrüstung, Reka, Runen und Kräuter,</a:t>
                </a:r>
              </a:p>
              <a:p>
                <a:pPr algn="ctr"/>
                <a:r>
                  <a:rPr lang="de-DE" sz="900" dirty="0">
                    <a:effectLst/>
                    <a:latin typeface="Times New Roman" panose="02020603050405020304" pitchFamily="18" charset="0"/>
                    <a:ea typeface="Times New Roman" panose="02020603050405020304" pitchFamily="18" charset="0"/>
                    <a:cs typeface="Times New Roman" panose="02020603050405020304" pitchFamily="18" charset="0"/>
                  </a:rPr>
                  <a:t>die Rettung des Prinzen, der </a:t>
                </a:r>
                <a:r>
                  <a:rPr lang="de-DE" sz="900" dirty="0" err="1">
                    <a:effectLst/>
                    <a:latin typeface="Times New Roman" panose="02020603050405020304" pitchFamily="18" charset="0"/>
                    <a:ea typeface="Times New Roman" panose="02020603050405020304" pitchFamily="18" charset="0"/>
                    <a:cs typeface="Times New Roman" panose="02020603050405020304" pitchFamily="18" charset="0"/>
                  </a:rPr>
                  <a:t>Wardrak</a:t>
                </a:r>
                <a:endParaRPr lang="de-DE" sz="9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38079687" name="Legendenleisten-Nummernfeld">
                <a:extLst>
                  <a:ext uri="{FF2B5EF4-FFF2-40B4-BE49-F238E27FC236}">
                    <a16:creationId xmlns:a16="http://schemas.microsoft.com/office/drawing/2014/main" id="{CC57EB95-C947-9837-A27C-63E052759F09}"/>
                  </a:ext>
                </a:extLst>
              </p:cNvPr>
              <p:cNvSpPr/>
              <p:nvPr/>
            </p:nvSpPr>
            <p:spPr>
              <a:xfrm>
                <a:off x="1637932" y="3027981"/>
                <a:ext cx="1407160" cy="914400"/>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88" name="Legendeleisten-Nummer">
                <a:extLst>
                  <a:ext uri="{FF2B5EF4-FFF2-40B4-BE49-F238E27FC236}">
                    <a16:creationId xmlns:a16="http://schemas.microsoft.com/office/drawing/2014/main" id="{C9302924-2B7C-B9FD-7BCD-E79EB1992801}"/>
                  </a:ext>
                </a:extLst>
              </p:cNvPr>
              <p:cNvSpPr txBox="1">
                <a:spLocks noChangeArrowheads="1"/>
              </p:cNvSpPr>
              <p:nvPr/>
            </p:nvSpPr>
            <p:spPr bwMode="auto">
              <a:xfrm>
                <a:off x="1683493" y="2914809"/>
                <a:ext cx="1316038" cy="980109"/>
              </a:xfrm>
              <a:prstGeom prst="rect">
                <a:avLst/>
              </a:prstGeom>
              <a:noFill/>
              <a:ln w="9525">
                <a:noFill/>
                <a:miter lim="800000"/>
                <a:headEnd/>
                <a:tailEnd/>
              </a:ln>
            </p:spPr>
            <p:txBody>
              <a:bodyPr rot="0" vert="horz" wrap="square" lIns="91440" tIns="45720" rIns="91440" bIns="45720" anchor="t" anchorCtr="0">
                <a:noAutofit/>
              </a:bodyPr>
              <a:lstStyle/>
              <a:p>
                <a:pPr algn="ctr"/>
                <a:r>
                  <a:rPr lang="de-DE" sz="7000" dirty="0">
                    <a:effectLst/>
                    <a:latin typeface="Goudy Old Style" panose="02020502050305020303" pitchFamily="18" charset="77"/>
                    <a:ea typeface="Times New Roman" panose="02020603050405020304" pitchFamily="18" charset="0"/>
                    <a:cs typeface="Times New Roman" panose="02020603050405020304" pitchFamily="18" charset="0"/>
                  </a:rPr>
                  <a:t>A</a:t>
                </a:r>
                <a:r>
                  <a:rPr lang="de-DE" sz="5000" dirty="0">
                    <a:effectLst/>
                    <a:latin typeface="Goudy Old Style" panose="02020502050305020303" pitchFamily="18" charset="77"/>
                    <a:ea typeface="Times New Roman" panose="02020603050405020304" pitchFamily="18" charset="0"/>
                    <a:cs typeface="Times New Roman" panose="02020603050405020304" pitchFamily="18" charset="0"/>
                  </a:rPr>
                  <a:t>1</a:t>
                </a:r>
              </a:p>
            </p:txBody>
          </p:sp>
          <p:sp>
            <p:nvSpPr>
              <p:cNvPr id="1038079689" name="Legenden-Name">
                <a:extLst>
                  <a:ext uri="{FF2B5EF4-FFF2-40B4-BE49-F238E27FC236}">
                    <a16:creationId xmlns:a16="http://schemas.microsoft.com/office/drawing/2014/main" id="{63117CAE-06EB-4B69-1B48-B2670CF5BD48}"/>
                  </a:ext>
                </a:extLst>
              </p:cNvPr>
              <p:cNvSpPr txBox="1">
                <a:spLocks noChangeArrowheads="1"/>
              </p:cNvSpPr>
              <p:nvPr/>
            </p:nvSpPr>
            <p:spPr bwMode="auto">
              <a:xfrm>
                <a:off x="903186" y="1758676"/>
                <a:ext cx="2876650" cy="1274793"/>
              </a:xfrm>
              <a:prstGeom prst="rect">
                <a:avLst/>
              </a:prstGeom>
              <a:noFill/>
              <a:ln w="9525">
                <a:noFill/>
                <a:miter lim="800000"/>
                <a:headEnd/>
                <a:tailEnd/>
              </a:ln>
            </p:spPr>
            <p:txBody>
              <a:bodyPr rot="0" vert="horz" wrap="square" lIns="98694" tIns="49347" rIns="98694" bIns="49347" anchor="t" anchorCtr="0">
                <a:noAutofit/>
              </a:bodyPr>
              <a:lstStyle/>
              <a:p>
                <a:pPr algn="ctr"/>
                <a:r>
                  <a:rPr lang="de-DE" dirty="0">
                    <a:latin typeface="Times New Roman" panose="02020603050405020304" pitchFamily="18" charset="0"/>
                    <a:ea typeface="Times New Roman" panose="02020603050405020304" pitchFamily="18" charset="0"/>
                    <a:cs typeface="Times New Roman" panose="02020603050405020304" pitchFamily="18" charset="0"/>
                  </a:rPr>
                  <a:t>Fan Legende</a:t>
                </a:r>
              </a:p>
              <a:p>
                <a:pPr algn="ctr">
                  <a:lnSpc>
                    <a:spcPct val="115000"/>
                  </a:lnSpc>
                </a:pPr>
                <a:r>
                  <a:rPr lang="de-DE" b="1" dirty="0">
                    <a:latin typeface="Times New Roman" panose="02020603050405020304" pitchFamily="18" charset="0"/>
                    <a:ea typeface="Times New Roman" panose="02020603050405020304" pitchFamily="18" charset="0"/>
                    <a:cs typeface="Times New Roman" panose="02020603050405020304" pitchFamily="18" charset="0"/>
                  </a:rPr>
                  <a:t>Willkommen in Andor</a:t>
                </a:r>
              </a:p>
              <a:p>
                <a:pPr algn="ctr">
                  <a:spcBef>
                    <a:spcPts val="1295"/>
                  </a:spcBef>
                </a:pPr>
                <a:r>
                  <a:rPr lang="de-DE" b="1" dirty="0">
                    <a:latin typeface="Times New Roman" panose="02020603050405020304" pitchFamily="18" charset="0"/>
                    <a:ea typeface="Times New Roman" panose="02020603050405020304" pitchFamily="18" charset="0"/>
                    <a:cs typeface="Times New Roman" panose="02020603050405020304" pitchFamily="18" charset="0"/>
                  </a:rPr>
                  <a:t>Crashkurs</a:t>
                </a:r>
              </a:p>
            </p:txBody>
          </p:sp>
        </p:grpSp>
      </p:grpSp>
      <p:grpSp>
        <p:nvGrpSpPr>
          <p:cNvPr id="1084" name="Faltkarte oben">
            <a:extLst>
              <a:ext uri="{FF2B5EF4-FFF2-40B4-BE49-F238E27FC236}">
                <a16:creationId xmlns:a16="http://schemas.microsoft.com/office/drawing/2014/main" id="{B3858A7C-B2D6-352C-B2C5-8084C994CB36}"/>
              </a:ext>
            </a:extLst>
          </p:cNvPr>
          <p:cNvGrpSpPr/>
          <p:nvPr/>
        </p:nvGrpSpPr>
        <p:grpSpPr>
          <a:xfrm>
            <a:off x="440081" y="632296"/>
            <a:ext cx="6216405" cy="4393732"/>
            <a:chOff x="440081" y="632296"/>
            <a:chExt cx="6216405" cy="4393732"/>
          </a:xfrm>
        </p:grpSpPr>
        <p:grpSp>
          <p:nvGrpSpPr>
            <p:cNvPr id="39" name="Schere oben">
              <a:extLst>
                <a:ext uri="{FF2B5EF4-FFF2-40B4-BE49-F238E27FC236}">
                  <a16:creationId xmlns:a16="http://schemas.microsoft.com/office/drawing/2014/main" id="{83CE8C06-865B-6BCE-1E4D-ADB07DBFB6ED}"/>
                </a:ext>
              </a:extLst>
            </p:cNvPr>
            <p:cNvGrpSpPr/>
            <p:nvPr/>
          </p:nvGrpSpPr>
          <p:grpSpPr>
            <a:xfrm>
              <a:off x="440081" y="632296"/>
              <a:ext cx="372843" cy="154209"/>
              <a:chOff x="0" y="0"/>
              <a:chExt cx="344964" cy="142875"/>
            </a:xfrm>
          </p:grpSpPr>
          <p:pic>
            <p:nvPicPr>
              <p:cNvPr id="40" name="Schere Grafik">
                <a:extLst>
                  <a:ext uri="{FF2B5EF4-FFF2-40B4-BE49-F238E27FC236}">
                    <a16:creationId xmlns:a16="http://schemas.microsoft.com/office/drawing/2014/main" id="{580EDCCE-59B2-4747-2461-F90D131AB4B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80988" cy="142875"/>
              </a:xfrm>
              <a:prstGeom prst="rect">
                <a:avLst/>
              </a:prstGeom>
              <a:effectLst/>
            </p:spPr>
          </p:pic>
          <p:cxnSp>
            <p:nvCxnSpPr>
              <p:cNvPr id="41" name="Strichlinie Schere">
                <a:extLst>
                  <a:ext uri="{FF2B5EF4-FFF2-40B4-BE49-F238E27FC236}">
                    <a16:creationId xmlns:a16="http://schemas.microsoft.com/office/drawing/2014/main" id="{DC7A8234-F122-9FB3-8BFE-C2090EC1B692}"/>
                  </a:ext>
                </a:extLst>
              </p:cNvPr>
              <p:cNvCxnSpPr/>
              <p:nvPr/>
            </p:nvCxnSpPr>
            <p:spPr>
              <a:xfrm flipH="1">
                <a:off x="140494" y="73819"/>
                <a:ext cx="204470" cy="0"/>
              </a:xfrm>
              <a:prstGeom prst="line">
                <a:avLst/>
              </a:prstGeom>
              <a:ln w="6350">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44" name="Schneidelinie">
              <a:extLst>
                <a:ext uri="{FF2B5EF4-FFF2-40B4-BE49-F238E27FC236}">
                  <a16:creationId xmlns:a16="http://schemas.microsoft.com/office/drawing/2014/main" id="{F7476714-DCF3-2B38-0698-9B0D1372C097}"/>
                </a:ext>
              </a:extLst>
            </p:cNvPr>
            <p:cNvSpPr>
              <a:spLocks/>
            </p:cNvSpPr>
            <p:nvPr/>
          </p:nvSpPr>
          <p:spPr>
            <a:xfrm>
              <a:off x="903185" y="709402"/>
              <a:ext cx="5753301" cy="4316626"/>
            </a:xfrm>
            <a:prstGeom prst="rect">
              <a:avLst/>
            </a:prstGeom>
            <a:noFill/>
            <a:ln w="63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8694" tIns="49347" rIns="98694" bIns="49347" numCol="1" spcCol="0" rtlCol="0" fromWordArt="0" anchor="ctr" anchorCtr="0" forceAA="0" compatLnSpc="1">
              <a:prstTxWarp prst="textNoShape">
                <a:avLst/>
              </a:prstTxWarp>
              <a:noAutofit/>
            </a:bodyPr>
            <a:lstStyle/>
            <a:p>
              <a:endParaRPr lang="de-DE" sz="2115"/>
            </a:p>
          </p:txBody>
        </p:sp>
        <p:grpSp>
          <p:nvGrpSpPr>
            <p:cNvPr id="1083" name="Rückseite (rechts)">
              <a:extLst>
                <a:ext uri="{FF2B5EF4-FFF2-40B4-BE49-F238E27FC236}">
                  <a16:creationId xmlns:a16="http://schemas.microsoft.com/office/drawing/2014/main" id="{21D07376-F553-A7CE-DA82-53C6E150DE07}"/>
                </a:ext>
              </a:extLst>
            </p:cNvPr>
            <p:cNvGrpSpPr/>
            <p:nvPr/>
          </p:nvGrpSpPr>
          <p:grpSpPr>
            <a:xfrm>
              <a:off x="3779836" y="709401"/>
              <a:ext cx="2876649" cy="4316626"/>
              <a:chOff x="3779836" y="709401"/>
              <a:chExt cx="2876649" cy="4316626"/>
            </a:xfrm>
          </p:grpSpPr>
          <p:sp>
            <p:nvSpPr>
              <p:cNvPr id="42" name="Textfeld Beschreibung***">
                <a:extLst>
                  <a:ext uri="{FF2B5EF4-FFF2-40B4-BE49-F238E27FC236}">
                    <a16:creationId xmlns:a16="http://schemas.microsoft.com/office/drawing/2014/main" id="{974080A4-D66C-2DA7-0F14-C5AFB6F8EF9C}"/>
                  </a:ext>
                </a:extLst>
              </p:cNvPr>
              <p:cNvSpPr txBox="1">
                <a:spLocks noChangeArrowheads="1"/>
              </p:cNvSpPr>
              <p:nvPr/>
            </p:nvSpPr>
            <p:spPr bwMode="auto">
              <a:xfrm>
                <a:off x="3779836" y="709401"/>
                <a:ext cx="2876649" cy="4316626"/>
              </a:xfrm>
              <a:prstGeom prst="rect">
                <a:avLst/>
              </a:prstGeom>
              <a:noFill/>
              <a:ln w="6350">
                <a:solidFill>
                  <a:schemeClr val="bg1">
                    <a:lumMod val="8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8694" tIns="49347" rIns="98694" bIns="49347" numCol="1" anchor="t" anchorCtr="0" compatLnSpc="1">
                <a:prstTxWarp prst="textNoShape">
                  <a:avLst/>
                </a:prstTxWarp>
              </a:bodyPr>
              <a:lstStyle/>
              <a:p>
                <a:pPr algn="just" defTabSz="986912" eaLnBrk="0" fontAlgn="base" hangingPunct="0">
                  <a:spcBef>
                    <a:spcPct val="0"/>
                  </a:spcBef>
                  <a:spcAft>
                    <a:spcPct val="0"/>
                  </a:spcAft>
                </a:pPr>
                <a:endParaRPr lang="de-DE" altLang="de-DE" sz="5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defTabSz="986912" eaLnBrk="0" fontAlgn="base" hangingPunct="0">
                  <a:spcBef>
                    <a:spcPct val="0"/>
                  </a:spcBef>
                  <a:spcAft>
                    <a:spcPct val="0"/>
                  </a:spcAft>
                </a:pPr>
                <a:endParaRPr lang="de-DE" altLang="de-DE" sz="920" dirty="0">
                  <a:latin typeface="Times New Roman" panose="02020603050405020304" pitchFamily="18" charset="0"/>
                  <a:ea typeface="Times New Roman" panose="02020603050405020304" pitchFamily="18" charset="0"/>
                  <a:cs typeface="Times New Roman" panose="02020603050405020304" pitchFamily="18" charset="0"/>
                </a:endParaRPr>
              </a:p>
              <a:p>
                <a:pPr algn="just" defTabSz="986912" eaLnBrk="0" fontAlgn="base" hangingPunct="0">
                  <a:spcBef>
                    <a:spcPct val="0"/>
                  </a:spcBef>
                  <a:spcAft>
                    <a:spcPct val="0"/>
                  </a:spcAft>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Diese Legende soll nicht die offiziellen Einführungs-legenden ersetzen.</a:t>
                </a:r>
              </a:p>
              <a:p>
                <a:pPr algn="just" defTabSz="986912" eaLnBrk="0" fontAlgn="base" hangingPunct="0">
                  <a:spcBef>
                    <a:spcPct val="0"/>
                  </a:spcBef>
                  <a:spcAft>
                    <a:spcPct val="0"/>
                  </a:spcAft>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a:t>
                </a:r>
              </a:p>
              <a:p>
                <a:pPr algn="just" defTabSz="986912" eaLnBrk="0" fontAlgn="base" hangingPunct="0">
                  <a:spcBef>
                    <a:spcPct val="0"/>
                  </a:spcBef>
                  <a:spcAft>
                    <a:spcPct val="0"/>
                  </a:spcAft>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Vielmehr richtet sie sich an gemischte Gruppen von erfahrenen Spielern und kompletten Neulingen. Diese Legende ist ein Crashkurs, der die Regeln, welche in den ersten drei offiziellen Legenden eingeführt werden, in kompakter Form vermitteln soll. Darunter leiden zwangsläufig die Handlung sowie die Komplexität der Legende, dafür erhalten Neulinge einen Einblick in die Möglichkeiten der Helden von Andor.</a:t>
                </a:r>
              </a:p>
              <a:p>
                <a:pPr algn="just" defTabSz="986912" eaLnBrk="0" fontAlgn="base" hangingPunct="0">
                  <a:spcBef>
                    <a:spcPct val="0"/>
                  </a:spcBef>
                  <a:spcAft>
                    <a:spcPct val="0"/>
                  </a:spcAft>
                </a:pPr>
                <a:endParaRPr lang="de-DE" altLang="de-DE" sz="900" dirty="0">
                  <a:latin typeface="Times New Roman" panose="02020603050405020304" pitchFamily="18" charset="0"/>
                  <a:ea typeface="Times New Roman" panose="02020603050405020304" pitchFamily="18" charset="0"/>
                  <a:cs typeface="Times New Roman" panose="02020603050405020304" pitchFamily="18" charset="0"/>
                </a:endParaRPr>
              </a:p>
              <a:p>
                <a:pPr algn="just" defTabSz="986912" eaLnBrk="0" fontAlgn="base" hangingPunct="0">
                  <a:spcBef>
                    <a:spcPct val="0"/>
                  </a:spcBef>
                  <a:spcAft>
                    <a:spcPct val="0"/>
                  </a:spcAft>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Wer lieber langsam in die Legenden von Andor einsteigen, und die Geschichte Andors kennen lernen möchte, der sollte mit Legende 1 anfangen und sich bis Legende 5 durchspielen.</a:t>
                </a:r>
              </a:p>
              <a:p>
                <a:pPr algn="just" defTabSz="986912" eaLnBrk="0" fontAlgn="base" hangingPunct="0">
                  <a:spcBef>
                    <a:spcPct val="0"/>
                  </a:spcBef>
                  <a:spcAft>
                    <a:spcPct val="0"/>
                  </a:spcAft>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a:t>
                </a:r>
              </a:p>
              <a:p>
                <a:pPr algn="just" defTabSz="986912" eaLnBrk="0" fontAlgn="base" hangingPunct="0">
                  <a:spcBef>
                    <a:spcPct val="0"/>
                  </a:spcBef>
                  <a:spcAft>
                    <a:spcPct val="0"/>
                  </a:spcAft>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Wer möglichst schnell den Sternenschild, Bonus- oder Fanlegenden spielen möchte, der wird mit dem Crashkurs richtig liegen.</a:t>
                </a:r>
              </a:p>
              <a:p>
                <a:pPr algn="just" defTabSz="986912" eaLnBrk="0" fontAlgn="base" hangingPunct="0">
                  <a:spcBef>
                    <a:spcPct val="0"/>
                  </a:spcBef>
                  <a:spcAft>
                    <a:spcPct val="0"/>
                  </a:spcAft>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Der Crashkurs ist für 2-4 Helden ausgelegt. Mit mehr als 4 Helden ist er nicht spielbar. Die ‚neuen‘ Helden dürfen allerdings benutzt werden.</a:t>
                </a:r>
              </a:p>
              <a:p>
                <a:pPr algn="just" defTabSz="986912" eaLnBrk="0" fontAlgn="base" hangingPunct="0">
                  <a:spcBef>
                    <a:spcPct val="0"/>
                  </a:spcBef>
                  <a:spcAft>
                    <a:spcPct val="0"/>
                  </a:spcAft>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a:t>
                </a:r>
              </a:p>
              <a:p>
                <a:pPr algn="just" defTabSz="986912" eaLnBrk="0" fontAlgn="base" hangingPunct="0">
                  <a:spcBef>
                    <a:spcPct val="0"/>
                  </a:spcBef>
                  <a:spcAft>
                    <a:spcPct val="0"/>
                  </a:spcAft>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Dauer: ~ 90 min</a:t>
                </a:r>
              </a:p>
            </p:txBody>
          </p:sp>
          <p:cxnSp>
            <p:nvCxnSpPr>
              <p:cNvPr id="62" name="Aufgabe-Linie unten" hidden="1">
                <a:extLst>
                  <a:ext uri="{FF2B5EF4-FFF2-40B4-BE49-F238E27FC236}">
                    <a16:creationId xmlns:a16="http://schemas.microsoft.com/office/drawing/2014/main" id="{DE82223D-D92D-28D0-597E-C94DA6D07F42}"/>
                  </a:ext>
                </a:extLst>
              </p:cNvPr>
              <p:cNvCxnSpPr>
                <a:cxnSpLocks/>
              </p:cNvCxnSpPr>
              <p:nvPr/>
            </p:nvCxnSpPr>
            <p:spPr>
              <a:xfrm>
                <a:off x="3847166" y="2371678"/>
                <a:ext cx="2741987" cy="0"/>
              </a:xfrm>
              <a:prstGeom prst="line">
                <a:avLst/>
              </a:prstGeom>
              <a:ln w="31750" cmpd="thinThick">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Aufgabe-Linie oben" hidden="1">
                <a:extLst>
                  <a:ext uri="{FF2B5EF4-FFF2-40B4-BE49-F238E27FC236}">
                    <a16:creationId xmlns:a16="http://schemas.microsoft.com/office/drawing/2014/main" id="{367C1632-25C0-CD6F-B0C7-199539853C9C}"/>
                  </a:ext>
                </a:extLst>
              </p:cNvPr>
              <p:cNvCxnSpPr>
                <a:cxnSpLocks/>
              </p:cNvCxnSpPr>
              <p:nvPr/>
            </p:nvCxnSpPr>
            <p:spPr>
              <a:xfrm>
                <a:off x="3847166" y="1589545"/>
                <a:ext cx="2741987" cy="0"/>
              </a:xfrm>
              <a:prstGeom prst="line">
                <a:avLst/>
              </a:prstGeom>
              <a:ln w="31750" cmpd="thickThin">
                <a:solidFill>
                  <a:schemeClr val="tx1"/>
                </a:solidFill>
              </a:ln>
            </p:spPr>
            <p:style>
              <a:lnRef idx="1">
                <a:schemeClr val="accent1"/>
              </a:lnRef>
              <a:fillRef idx="0">
                <a:schemeClr val="accent1"/>
              </a:fillRef>
              <a:effectRef idx="0">
                <a:schemeClr val="accent1"/>
              </a:effectRef>
              <a:fontRef idx="minor">
                <a:schemeClr val="tx1"/>
              </a:fontRef>
            </p:style>
          </p:cxnSp>
          <p:pic>
            <p:nvPicPr>
              <p:cNvPr id="1038079641" name="Abschlussgrafik">
                <a:extLst>
                  <a:ext uri="{FF2B5EF4-FFF2-40B4-BE49-F238E27FC236}">
                    <a16:creationId xmlns:a16="http://schemas.microsoft.com/office/drawing/2014/main" id="{FE8E7948-5130-FAEE-41A7-6AADCEABC38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97688" y="4493683"/>
                <a:ext cx="1371600" cy="290830"/>
              </a:xfrm>
              <a:prstGeom prst="rect">
                <a:avLst/>
              </a:prstGeom>
              <a:noFill/>
              <a:ln>
                <a:noFill/>
              </a:ln>
            </p:spPr>
          </p:pic>
          <p:sp>
            <p:nvSpPr>
              <p:cNvPr id="1038079658" name="Textfeld Würfelereignis 5&amp;6" hidden="1">
                <a:extLst>
                  <a:ext uri="{FF2B5EF4-FFF2-40B4-BE49-F238E27FC236}">
                    <a16:creationId xmlns:a16="http://schemas.microsoft.com/office/drawing/2014/main" id="{6CF9BBDC-C22A-863E-4A3A-7AF515224B25}"/>
                  </a:ext>
                </a:extLst>
              </p:cNvPr>
              <p:cNvSpPr txBox="1"/>
              <p:nvPr/>
            </p:nvSpPr>
            <p:spPr>
              <a:xfrm>
                <a:off x="4271082" y="3613835"/>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5&amp;6</a:t>
                </a:r>
              </a:p>
            </p:txBody>
          </p:sp>
          <p:pic>
            <p:nvPicPr>
              <p:cNvPr id="1038079657" name="Würfel 6" hidden="1">
                <a:extLst>
                  <a:ext uri="{FF2B5EF4-FFF2-40B4-BE49-F238E27FC236}">
                    <a16:creationId xmlns:a16="http://schemas.microsoft.com/office/drawing/2014/main" id="{A6DEB045-F4EE-5317-B558-E208B536AA6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3811" y="3663873"/>
                <a:ext cx="148590" cy="147955"/>
              </a:xfrm>
              <a:prstGeom prst="rect">
                <a:avLst/>
              </a:prstGeom>
              <a:noFill/>
              <a:ln>
                <a:noFill/>
              </a:ln>
            </p:spPr>
          </p:pic>
          <p:pic>
            <p:nvPicPr>
              <p:cNvPr id="1038079655" name="Würfel 5" hidden="1">
                <a:extLst>
                  <a:ext uri="{FF2B5EF4-FFF2-40B4-BE49-F238E27FC236}">
                    <a16:creationId xmlns:a16="http://schemas.microsoft.com/office/drawing/2014/main" id="{B88FD3C8-9FD5-6C0D-E4A6-EFBD45B57A1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36068" y="3662221"/>
                <a:ext cx="147955" cy="147955"/>
              </a:xfrm>
              <a:prstGeom prst="rect">
                <a:avLst/>
              </a:prstGeom>
              <a:noFill/>
              <a:ln>
                <a:noFill/>
              </a:ln>
            </p:spPr>
          </p:pic>
          <p:sp>
            <p:nvSpPr>
              <p:cNvPr id="1038079656" name="Box: Würfelereignis 5&amp;6" hidden="1">
                <a:extLst>
                  <a:ext uri="{FF2B5EF4-FFF2-40B4-BE49-F238E27FC236}">
                    <a16:creationId xmlns:a16="http://schemas.microsoft.com/office/drawing/2014/main" id="{BA704175-44E0-55CF-BBCD-F505ED310610}"/>
                  </a:ext>
                </a:extLst>
              </p:cNvPr>
              <p:cNvSpPr/>
              <p:nvPr/>
            </p:nvSpPr>
            <p:spPr>
              <a:xfrm>
                <a:off x="3897676" y="3614122"/>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50" name="Textfeld Würfelereignis 3&amp;4" hidden="1">
                <a:extLst>
                  <a:ext uri="{FF2B5EF4-FFF2-40B4-BE49-F238E27FC236}">
                    <a16:creationId xmlns:a16="http://schemas.microsoft.com/office/drawing/2014/main" id="{538AA62E-6BE8-5D3E-FDF3-BCE90CD39BD0}"/>
                  </a:ext>
                </a:extLst>
              </p:cNvPr>
              <p:cNvSpPr txBox="1"/>
              <p:nvPr/>
            </p:nvSpPr>
            <p:spPr>
              <a:xfrm>
                <a:off x="4276475" y="3069307"/>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3&amp;4</a:t>
                </a:r>
              </a:p>
            </p:txBody>
          </p:sp>
          <p:pic>
            <p:nvPicPr>
              <p:cNvPr id="1038079654" name="Würfel 4" hidden="1">
                <a:extLst>
                  <a:ext uri="{FF2B5EF4-FFF2-40B4-BE49-F238E27FC236}">
                    <a16:creationId xmlns:a16="http://schemas.microsoft.com/office/drawing/2014/main" id="{D4EA138F-1145-4468-BB41-5C761740872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31694" y="3116469"/>
                <a:ext cx="144780" cy="148590"/>
              </a:xfrm>
              <a:prstGeom prst="rect">
                <a:avLst/>
              </a:prstGeom>
              <a:noFill/>
              <a:ln>
                <a:noFill/>
              </a:ln>
            </p:spPr>
          </p:pic>
          <p:pic>
            <p:nvPicPr>
              <p:cNvPr id="1038079653" name="Würfel 3" hidden="1">
                <a:extLst>
                  <a:ext uri="{FF2B5EF4-FFF2-40B4-BE49-F238E27FC236}">
                    <a16:creationId xmlns:a16="http://schemas.microsoft.com/office/drawing/2014/main" id="{A4D346EA-EDF6-7083-22D4-157C96B08415}"/>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7885" y="3116469"/>
                <a:ext cx="147320" cy="148590"/>
              </a:xfrm>
              <a:prstGeom prst="rect">
                <a:avLst/>
              </a:prstGeom>
              <a:noFill/>
              <a:ln>
                <a:noFill/>
              </a:ln>
            </p:spPr>
          </p:pic>
          <p:sp>
            <p:nvSpPr>
              <p:cNvPr id="1038079648" name="Box: Würfelereignis 3&amp;4" hidden="1">
                <a:extLst>
                  <a:ext uri="{FF2B5EF4-FFF2-40B4-BE49-F238E27FC236}">
                    <a16:creationId xmlns:a16="http://schemas.microsoft.com/office/drawing/2014/main" id="{7155914D-9FDA-63AB-97BE-EB5A811078E2}"/>
                  </a:ext>
                </a:extLst>
              </p:cNvPr>
              <p:cNvSpPr/>
              <p:nvPr/>
            </p:nvSpPr>
            <p:spPr>
              <a:xfrm>
                <a:off x="3897676" y="3076689"/>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46" name="Textfeld Würfelereignis 1&amp;2" hidden="1">
                <a:extLst>
                  <a:ext uri="{FF2B5EF4-FFF2-40B4-BE49-F238E27FC236}">
                    <a16:creationId xmlns:a16="http://schemas.microsoft.com/office/drawing/2014/main" id="{8F7D960A-D725-F381-E0CC-0AC1017C3704}"/>
                  </a:ext>
                </a:extLst>
              </p:cNvPr>
              <p:cNvSpPr txBox="1"/>
              <p:nvPr/>
            </p:nvSpPr>
            <p:spPr>
              <a:xfrm>
                <a:off x="4276475" y="2544036"/>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1&amp;2</a:t>
                </a:r>
              </a:p>
            </p:txBody>
          </p:sp>
          <p:pic>
            <p:nvPicPr>
              <p:cNvPr id="1038079645" name="Würfel 2" hidden="1">
                <a:extLst>
                  <a:ext uri="{FF2B5EF4-FFF2-40B4-BE49-F238E27FC236}">
                    <a16:creationId xmlns:a16="http://schemas.microsoft.com/office/drawing/2014/main" id="{74FF4E82-B49A-9AEF-7775-C742626CAD81}"/>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27250" y="2586696"/>
                <a:ext cx="149225" cy="148590"/>
              </a:xfrm>
              <a:prstGeom prst="rect">
                <a:avLst/>
              </a:prstGeom>
              <a:noFill/>
              <a:ln>
                <a:noFill/>
              </a:ln>
            </p:spPr>
          </p:pic>
          <p:pic>
            <p:nvPicPr>
              <p:cNvPr id="1038079644" name="Würfel 1" hidden="1">
                <a:extLst>
                  <a:ext uri="{FF2B5EF4-FFF2-40B4-BE49-F238E27FC236}">
                    <a16:creationId xmlns:a16="http://schemas.microsoft.com/office/drawing/2014/main" id="{2E283183-A4E7-E981-FD1C-A1B1E3EBF27B}"/>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939243" y="2589996"/>
                <a:ext cx="144780" cy="148590"/>
              </a:xfrm>
              <a:prstGeom prst="rect">
                <a:avLst/>
              </a:prstGeom>
              <a:noFill/>
              <a:ln>
                <a:noFill/>
              </a:ln>
            </p:spPr>
          </p:pic>
          <p:sp>
            <p:nvSpPr>
              <p:cNvPr id="1038079642" name="Box: Würfelereignis 1&amp;2" hidden="1">
                <a:extLst>
                  <a:ext uri="{FF2B5EF4-FFF2-40B4-BE49-F238E27FC236}">
                    <a16:creationId xmlns:a16="http://schemas.microsoft.com/office/drawing/2014/main" id="{2D1ABC35-866A-D23C-5FB3-7BB15AA0F3D8}"/>
                  </a:ext>
                </a:extLst>
              </p:cNvPr>
              <p:cNvSpPr/>
              <p:nvPr/>
            </p:nvSpPr>
            <p:spPr>
              <a:xfrm>
                <a:off x="3897676" y="2539543"/>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pic>
            <p:nvPicPr>
              <p:cNvPr id="1082" name="Pfeil Weiterlesen" hidden="1">
                <a:extLst>
                  <a:ext uri="{FF2B5EF4-FFF2-40B4-BE49-F238E27FC236}">
                    <a16:creationId xmlns:a16="http://schemas.microsoft.com/office/drawing/2014/main" id="{AD84D447-A6A8-5301-7323-E3B32873C887}"/>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107806" y="4698384"/>
                <a:ext cx="446801" cy="284120"/>
              </a:xfrm>
              <a:prstGeom prst="rect">
                <a:avLst/>
              </a:prstGeom>
              <a:noFill/>
              <a:ln>
                <a:noFill/>
              </a:ln>
            </p:spPr>
          </p:pic>
          <p:sp>
            <p:nvSpPr>
              <p:cNvPr id="1038079665" name="Textfeld Weiterlesen" hidden="1">
                <a:extLst>
                  <a:ext uri="{FF2B5EF4-FFF2-40B4-BE49-F238E27FC236}">
                    <a16:creationId xmlns:a16="http://schemas.microsoft.com/office/drawing/2014/main" id="{FBA1E422-46B7-AC5C-E485-F97EF951C121}"/>
                  </a:ext>
                </a:extLst>
              </p:cNvPr>
              <p:cNvSpPr txBox="1"/>
              <p:nvPr/>
            </p:nvSpPr>
            <p:spPr>
              <a:xfrm>
                <a:off x="4084023" y="4723014"/>
                <a:ext cx="2198930" cy="233910"/>
              </a:xfrm>
              <a:prstGeom prst="rect">
                <a:avLst/>
              </a:prstGeom>
              <a:noFill/>
            </p:spPr>
            <p:txBody>
              <a:bodyPr wrap="square" rtlCol="0">
                <a:spAutoFit/>
              </a:bodyPr>
              <a:lstStyle/>
              <a:p>
                <a:pPr marL="0" marR="0" lvl="0" indent="0" defTabSz="986912" rtl="0" eaLnBrk="0" fontAlgn="base" latinLnBrk="0" hangingPunct="0">
                  <a:lnSpc>
                    <a:spcPct val="100000"/>
                  </a:lnSpc>
                  <a:spcBef>
                    <a:spcPct val="0"/>
                  </a:spcBef>
                  <a:spcAft>
                    <a:spcPct val="0"/>
                  </a:spcAft>
                  <a:buClrTx/>
                  <a:buSzTx/>
                  <a:buFontTx/>
                  <a:buNone/>
                  <a:tabLst/>
                  <a:defRPr/>
                </a:pPr>
                <a:r>
                  <a:rPr kumimoji="0" lang="de-DE" altLang="de-DE" sz="92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Lest jetzt weiter auf Legedenkarte A2.</a:t>
                </a:r>
              </a:p>
            </p:txBody>
          </p:sp>
        </p:grpSp>
        <p:grpSp>
          <p:nvGrpSpPr>
            <p:cNvPr id="1038079666" name="Vorderseite (links)">
              <a:extLst>
                <a:ext uri="{FF2B5EF4-FFF2-40B4-BE49-F238E27FC236}">
                  <a16:creationId xmlns:a16="http://schemas.microsoft.com/office/drawing/2014/main" id="{8B54D93B-8F69-8F03-55EB-75B882644421}"/>
                </a:ext>
              </a:extLst>
            </p:cNvPr>
            <p:cNvGrpSpPr/>
            <p:nvPr/>
          </p:nvGrpSpPr>
          <p:grpSpPr>
            <a:xfrm>
              <a:off x="903186" y="845721"/>
              <a:ext cx="2876650" cy="4046633"/>
              <a:chOff x="903186" y="845721"/>
              <a:chExt cx="2876650" cy="4046633"/>
            </a:xfrm>
          </p:grpSpPr>
          <p:pic>
            <p:nvPicPr>
              <p:cNvPr id="51" name="Andor Logo oben" descr="Ein Bild, das Typografie, Symbol, Schrift, Logo enthält.&#10;&#10;Automatisch generierte Beschreibung">
                <a:extLst>
                  <a:ext uri="{FF2B5EF4-FFF2-40B4-BE49-F238E27FC236}">
                    <a16:creationId xmlns:a16="http://schemas.microsoft.com/office/drawing/2014/main" id="{784F9074-79AB-6087-3853-5B239E7F36D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09191" y="1191530"/>
                <a:ext cx="1464641" cy="545557"/>
              </a:xfrm>
              <a:prstGeom prst="rect">
                <a:avLst/>
              </a:prstGeom>
            </p:spPr>
          </p:pic>
          <p:sp>
            <p:nvSpPr>
              <p:cNvPr id="43" name="Andor Logo Text">
                <a:extLst>
                  <a:ext uri="{FF2B5EF4-FFF2-40B4-BE49-F238E27FC236}">
                    <a16:creationId xmlns:a16="http://schemas.microsoft.com/office/drawing/2014/main" id="{5F083262-2D58-660F-66A8-29BD52074E26}"/>
                  </a:ext>
                </a:extLst>
              </p:cNvPr>
              <p:cNvSpPr txBox="1">
                <a:spLocks noChangeArrowheads="1"/>
              </p:cNvSpPr>
              <p:nvPr/>
            </p:nvSpPr>
            <p:spPr bwMode="auto">
              <a:xfrm>
                <a:off x="903186" y="845721"/>
                <a:ext cx="2876649" cy="567146"/>
              </a:xfrm>
              <a:prstGeom prst="rect">
                <a:avLst/>
              </a:prstGeom>
              <a:blipFill dpi="0" rotWithShape="1">
                <a:blip r:embed="rId12">
                  <a:alphaModFix amt="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8694" tIns="49347" rIns="98694" bIns="49347" numCol="1" anchor="t" anchorCtr="0" compatLnSpc="1">
                <a:prstTxWarp prst="textNoShape">
                  <a:avLst/>
                </a:prstTxWarp>
              </a:bodyPr>
              <a:lstStyle/>
              <a:p>
                <a:pPr algn="ctr" defTabSz="986912" eaLnBrk="0" fontAlgn="base" hangingPunct="0">
                  <a:lnSpc>
                    <a:spcPts val="1000"/>
                  </a:lnSpc>
                  <a:spcBef>
                    <a:spcPct val="0"/>
                  </a:spcBef>
                  <a:spcAft>
                    <a:spcPct val="0"/>
                  </a:spcAft>
                </a:pP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Die</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200" cap="small" dirty="0">
                    <a:latin typeface="Times New Roman" panose="02020603050405020304" pitchFamily="18" charset="0"/>
                    <a:ea typeface="Times New Roman" panose="02020603050405020304" pitchFamily="18" charset="0"/>
                    <a:cs typeface="Times New Roman" panose="02020603050405020304" pitchFamily="18" charset="0"/>
                  </a:rPr>
                  <a:t>Legenden</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Von</a:t>
                </a:r>
                <a:endParaRPr lang="de-DE" altLang="de-DE" sz="1000" cap="small" dirty="0">
                  <a:latin typeface="Arial" panose="020B0604020202020204" pitchFamily="34" charset="0"/>
                </a:endParaRPr>
              </a:p>
            </p:txBody>
          </p:sp>
          <p:sp>
            <p:nvSpPr>
              <p:cNvPr id="1038079640" name="Box: Legendenkarten-Auflistung" hidden="1">
                <a:extLst>
                  <a:ext uri="{FF2B5EF4-FFF2-40B4-BE49-F238E27FC236}">
                    <a16:creationId xmlns:a16="http://schemas.microsoft.com/office/drawing/2014/main" id="{152175BA-E92F-54EA-6C4B-12FBB7EAC7A5}"/>
                  </a:ext>
                </a:extLst>
              </p:cNvPr>
              <p:cNvSpPr/>
              <p:nvPr/>
            </p:nvSpPr>
            <p:spPr>
              <a:xfrm>
                <a:off x="1043653" y="4066854"/>
                <a:ext cx="2595716" cy="82550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51" name="Anlegedreieck Legendenleiste" hidden="1">
                <a:extLst>
                  <a:ext uri="{FF2B5EF4-FFF2-40B4-BE49-F238E27FC236}">
                    <a16:creationId xmlns:a16="http://schemas.microsoft.com/office/drawing/2014/main" id="{5D3B19DD-243F-B319-6B6A-00D655F75339}"/>
                  </a:ext>
                </a:extLst>
              </p:cNvPr>
              <p:cNvSpPr/>
              <p:nvPr/>
            </p:nvSpPr>
            <p:spPr>
              <a:xfrm rot="2706854">
                <a:off x="1152086" y="3160965"/>
                <a:ext cx="632783" cy="632783"/>
              </a:xfrm>
              <a:prstGeom prst="rtTriangle">
                <a:avLst/>
              </a:prstGeom>
              <a:solidFill>
                <a:schemeClr val="bg1"/>
              </a:solidFill>
              <a:ln w="31750"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38079617" name="Legendekarten-Anweisung">
                <a:extLst>
                  <a:ext uri="{FF2B5EF4-FFF2-40B4-BE49-F238E27FC236}">
                    <a16:creationId xmlns:a16="http://schemas.microsoft.com/office/drawing/2014/main" id="{B828E68F-CEAA-AD7E-5962-D2CEEDD1899A}"/>
                  </a:ext>
                </a:extLst>
              </p:cNvPr>
              <p:cNvSpPr txBox="1">
                <a:spLocks noChangeArrowheads="1"/>
              </p:cNvSpPr>
              <p:nvPr/>
            </p:nvSpPr>
            <p:spPr bwMode="auto">
              <a:xfrm>
                <a:off x="1043652" y="4415557"/>
                <a:ext cx="2595716" cy="462280"/>
              </a:xfrm>
              <a:prstGeom prst="rect">
                <a:avLst/>
              </a:prstGeom>
              <a:noFill/>
              <a:ln w="9525">
                <a:noFill/>
                <a:miter lim="800000"/>
                <a:headEnd/>
                <a:tailEnd/>
              </a:ln>
            </p:spPr>
            <p:txBody>
              <a:bodyPr rot="0" vert="horz" wrap="square" lIns="91440" tIns="45720" rIns="91440" bIns="45720" anchor="t" anchorCtr="0">
                <a:noAutofit/>
              </a:bodyPr>
              <a:lstStyle/>
              <a:p>
                <a:pPr algn="ctr"/>
                <a:r>
                  <a:rPr lang="de-DE" sz="950" dirty="0">
                    <a:latin typeface="Times New Roman" panose="02020603050405020304" pitchFamily="18" charset="0"/>
                    <a:ea typeface="Times New Roman" panose="02020603050405020304" pitchFamily="18" charset="0"/>
                    <a:cs typeface="Times New Roman" panose="02020603050405020304" pitchFamily="18" charset="0"/>
                  </a:rPr>
                  <a:t>Eine Legende von </a:t>
                </a:r>
                <a:r>
                  <a:rPr lang="de-DE" sz="950" i="1" dirty="0">
                    <a:latin typeface="Times New Roman" panose="02020603050405020304" pitchFamily="18" charset="0"/>
                    <a:ea typeface="Times New Roman" panose="02020603050405020304" pitchFamily="18" charset="0"/>
                    <a:cs typeface="Times New Roman" panose="02020603050405020304" pitchFamily="18" charset="0"/>
                  </a:rPr>
                  <a:t>Falke</a:t>
                </a:r>
              </a:p>
              <a:p>
                <a:pPr algn="ctr"/>
                <a:r>
                  <a:rPr lang="de-DE" sz="900" dirty="0">
                    <a:effectLst/>
                    <a:latin typeface="Times New Roman" panose="02020603050405020304" pitchFamily="18" charset="0"/>
                    <a:ea typeface="Times New Roman" panose="02020603050405020304" pitchFamily="18" charset="0"/>
                    <a:cs typeface="Times New Roman" panose="02020603050405020304" pitchFamily="18" charset="0"/>
                  </a:rPr>
                  <a:t>mit Korrekturen und Bearbeitung von </a:t>
                </a:r>
                <a:r>
                  <a:rPr lang="de-DE" sz="900" i="1" dirty="0" err="1">
                    <a:effectLst/>
                    <a:latin typeface="Times New Roman" panose="02020603050405020304" pitchFamily="18" charset="0"/>
                    <a:ea typeface="Times New Roman" panose="02020603050405020304" pitchFamily="18" charset="0"/>
                    <a:cs typeface="Times New Roman" panose="02020603050405020304" pitchFamily="18" charset="0"/>
                  </a:rPr>
                  <a:t>Cardiodrone</a:t>
                </a:r>
                <a:endParaRPr lang="de-DE" sz="900" i="1"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3" name="Legendenleisten-Nummernfeld" hidden="1">
                <a:extLst>
                  <a:ext uri="{FF2B5EF4-FFF2-40B4-BE49-F238E27FC236}">
                    <a16:creationId xmlns:a16="http://schemas.microsoft.com/office/drawing/2014/main" id="{97A7D79C-8FA6-4EA2-F045-3470FA957B4C}"/>
                  </a:ext>
                </a:extLst>
              </p:cNvPr>
              <p:cNvSpPr/>
              <p:nvPr/>
            </p:nvSpPr>
            <p:spPr>
              <a:xfrm>
                <a:off x="1637932" y="3027981"/>
                <a:ext cx="1407160" cy="914400"/>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16" name="Legendeleisten-Nummer" hidden="1">
                <a:extLst>
                  <a:ext uri="{FF2B5EF4-FFF2-40B4-BE49-F238E27FC236}">
                    <a16:creationId xmlns:a16="http://schemas.microsoft.com/office/drawing/2014/main" id="{FBEA42B7-E475-2581-6AFB-63B02B912AB2}"/>
                  </a:ext>
                </a:extLst>
              </p:cNvPr>
              <p:cNvSpPr txBox="1">
                <a:spLocks noChangeArrowheads="1"/>
              </p:cNvSpPr>
              <p:nvPr/>
            </p:nvSpPr>
            <p:spPr bwMode="auto">
              <a:xfrm>
                <a:off x="1683493" y="2914809"/>
                <a:ext cx="1316038" cy="980109"/>
              </a:xfrm>
              <a:prstGeom prst="rect">
                <a:avLst/>
              </a:prstGeom>
              <a:noFill/>
              <a:ln w="9525">
                <a:noFill/>
                <a:miter lim="800000"/>
                <a:headEnd/>
                <a:tailEnd/>
              </a:ln>
            </p:spPr>
            <p:txBody>
              <a:bodyPr rot="0" vert="horz" wrap="square" lIns="91440" tIns="45720" rIns="91440" bIns="45720" anchor="t" anchorCtr="0">
                <a:noAutofit/>
              </a:bodyPr>
              <a:lstStyle/>
              <a:p>
                <a:pPr algn="ctr"/>
                <a:r>
                  <a:rPr lang="de-DE" sz="7000" dirty="0">
                    <a:effectLst/>
                    <a:latin typeface="Goudy Old Style" panose="02020502050305020303" pitchFamily="18" charset="77"/>
                    <a:ea typeface="Times New Roman" panose="02020603050405020304" pitchFamily="18" charset="0"/>
                    <a:cs typeface="Times New Roman" panose="02020603050405020304" pitchFamily="18" charset="0"/>
                  </a:rPr>
                  <a:t>A</a:t>
                </a:r>
                <a:r>
                  <a:rPr lang="de-DE" sz="5000" dirty="0">
                    <a:effectLst/>
                    <a:latin typeface="Goudy Old Style" panose="02020502050305020303" pitchFamily="18" charset="77"/>
                    <a:ea typeface="Times New Roman" panose="02020603050405020304" pitchFamily="18" charset="0"/>
                    <a:cs typeface="Times New Roman" panose="02020603050405020304" pitchFamily="18" charset="0"/>
                  </a:rPr>
                  <a:t>1</a:t>
                </a:r>
              </a:p>
            </p:txBody>
          </p:sp>
          <p:sp>
            <p:nvSpPr>
              <p:cNvPr id="49" name="Legenden-Name">
                <a:extLst>
                  <a:ext uri="{FF2B5EF4-FFF2-40B4-BE49-F238E27FC236}">
                    <a16:creationId xmlns:a16="http://schemas.microsoft.com/office/drawing/2014/main" id="{6AA7CF35-CE65-344A-4798-EAA918BFB910}"/>
                  </a:ext>
                </a:extLst>
              </p:cNvPr>
              <p:cNvSpPr txBox="1">
                <a:spLocks noChangeArrowheads="1"/>
              </p:cNvSpPr>
              <p:nvPr/>
            </p:nvSpPr>
            <p:spPr bwMode="auto">
              <a:xfrm>
                <a:off x="903186" y="1758676"/>
                <a:ext cx="2876650" cy="2398235"/>
              </a:xfrm>
              <a:prstGeom prst="rect">
                <a:avLst/>
              </a:prstGeom>
              <a:noFill/>
              <a:ln w="9525">
                <a:noFill/>
                <a:miter lim="800000"/>
                <a:headEnd/>
                <a:tailEnd/>
              </a:ln>
            </p:spPr>
            <p:txBody>
              <a:bodyPr rot="0" vert="horz" wrap="square" lIns="98694" tIns="49347" rIns="98694" bIns="49347" anchor="t" anchorCtr="0">
                <a:noAutofit/>
              </a:bodyPr>
              <a:lstStyle/>
              <a:p>
                <a:pPr algn="ctr"/>
                <a:r>
                  <a:rPr lang="de-DE" dirty="0">
                    <a:latin typeface="Times New Roman" panose="02020603050405020304" pitchFamily="18" charset="0"/>
                    <a:ea typeface="Times New Roman" panose="02020603050405020304" pitchFamily="18" charset="0"/>
                    <a:cs typeface="Times New Roman" panose="02020603050405020304" pitchFamily="18" charset="0"/>
                  </a:rPr>
                  <a:t>Fan Legende</a:t>
                </a:r>
                <a:endParaRPr lang="de-DE"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pP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de-DE" b="1" dirty="0">
                    <a:latin typeface="Times New Roman" panose="02020603050405020304" pitchFamily="18" charset="0"/>
                    <a:ea typeface="Times New Roman" panose="02020603050405020304" pitchFamily="18" charset="0"/>
                    <a:cs typeface="Times New Roman" panose="02020603050405020304" pitchFamily="18" charset="0"/>
                  </a:rPr>
                  <a:t>Willkommen in Andor</a:t>
                </a:r>
              </a:p>
              <a:p>
                <a:pPr algn="ctr">
                  <a:spcBef>
                    <a:spcPts val="1295"/>
                  </a:spcBef>
                </a:pPr>
                <a:r>
                  <a:rPr lang="de-DE" b="1" dirty="0">
                    <a:latin typeface="Times New Roman" panose="02020603050405020304" pitchFamily="18" charset="0"/>
                    <a:ea typeface="Times New Roman" panose="02020603050405020304" pitchFamily="18" charset="0"/>
                    <a:cs typeface="Times New Roman" panose="02020603050405020304" pitchFamily="18" charset="0"/>
                  </a:rPr>
                  <a:t>Crashkurs</a:t>
                </a:r>
              </a:p>
              <a:p>
                <a:pPr algn="ctr">
                  <a:spcBef>
                    <a:spcPts val="1295"/>
                  </a:spcBef>
                </a:pPr>
                <a:endParaRPr lang="de-DE" b="1" dirty="0">
                  <a:latin typeface="Times New Roman" panose="02020603050405020304" pitchFamily="18" charset="0"/>
                  <a:ea typeface="Times New Roman" panose="02020603050405020304" pitchFamily="18" charset="0"/>
                  <a:cs typeface="Times New Roman" panose="02020603050405020304" pitchFamily="18" charset="0"/>
                </a:endParaRPr>
              </a:p>
              <a:p>
                <a:pPr algn="ctr">
                  <a:spcBef>
                    <a:spcPts val="1295"/>
                  </a:spcBef>
                </a:pPr>
                <a:r>
                  <a:rPr lang="de-DE" b="1" dirty="0">
                    <a:latin typeface="Times New Roman" panose="02020603050405020304" pitchFamily="18" charset="0"/>
                    <a:ea typeface="Times New Roman" panose="02020603050405020304" pitchFamily="18" charset="0"/>
                    <a:cs typeface="Times New Roman" panose="02020603050405020304" pitchFamily="18" charset="0"/>
                  </a:rPr>
                  <a:t>Vorwort</a:t>
                </a:r>
              </a:p>
            </p:txBody>
          </p:sp>
        </p:grpSp>
      </p:grpSp>
    </p:spTree>
    <p:extLst>
      <p:ext uri="{BB962C8B-B14F-4D97-AF65-F5344CB8AC3E}">
        <p14:creationId xmlns:p14="http://schemas.microsoft.com/office/powerpoint/2010/main" val="20758454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85" name="Faltkarte unten">
            <a:extLst>
              <a:ext uri="{FF2B5EF4-FFF2-40B4-BE49-F238E27FC236}">
                <a16:creationId xmlns:a16="http://schemas.microsoft.com/office/drawing/2014/main" id="{E9998C71-B4C7-8041-A679-F540264C843A}"/>
              </a:ext>
            </a:extLst>
          </p:cNvPr>
          <p:cNvGrpSpPr/>
          <p:nvPr/>
        </p:nvGrpSpPr>
        <p:grpSpPr>
          <a:xfrm>
            <a:off x="440081" y="5371836"/>
            <a:ext cx="6216405" cy="4393732"/>
            <a:chOff x="440081" y="632296"/>
            <a:chExt cx="6216405" cy="4393732"/>
          </a:xfrm>
        </p:grpSpPr>
        <p:grpSp>
          <p:nvGrpSpPr>
            <p:cNvPr id="1086" name="Schere oben">
              <a:extLst>
                <a:ext uri="{FF2B5EF4-FFF2-40B4-BE49-F238E27FC236}">
                  <a16:creationId xmlns:a16="http://schemas.microsoft.com/office/drawing/2014/main" id="{0BBD04F7-0598-8FE4-AA4C-FB9EE23FAFDB}"/>
                </a:ext>
              </a:extLst>
            </p:cNvPr>
            <p:cNvGrpSpPr/>
            <p:nvPr/>
          </p:nvGrpSpPr>
          <p:grpSpPr>
            <a:xfrm>
              <a:off x="440081" y="632296"/>
              <a:ext cx="372843" cy="154209"/>
              <a:chOff x="0" y="0"/>
              <a:chExt cx="344964" cy="142875"/>
            </a:xfrm>
          </p:grpSpPr>
          <p:pic>
            <p:nvPicPr>
              <p:cNvPr id="1038079708" name="Schere Grafik">
                <a:extLst>
                  <a:ext uri="{FF2B5EF4-FFF2-40B4-BE49-F238E27FC236}">
                    <a16:creationId xmlns:a16="http://schemas.microsoft.com/office/drawing/2014/main" id="{35B59303-BF7A-7C95-2D85-E5C95DA1F71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80988" cy="142875"/>
              </a:xfrm>
              <a:prstGeom prst="rect">
                <a:avLst/>
              </a:prstGeom>
              <a:effectLst/>
            </p:spPr>
          </p:pic>
          <p:cxnSp>
            <p:nvCxnSpPr>
              <p:cNvPr id="1038079709" name="Strichlinie Schere">
                <a:extLst>
                  <a:ext uri="{FF2B5EF4-FFF2-40B4-BE49-F238E27FC236}">
                    <a16:creationId xmlns:a16="http://schemas.microsoft.com/office/drawing/2014/main" id="{C4C52C83-3728-4207-59A4-353FF1295782}"/>
                  </a:ext>
                </a:extLst>
              </p:cNvPr>
              <p:cNvCxnSpPr/>
              <p:nvPr/>
            </p:nvCxnSpPr>
            <p:spPr>
              <a:xfrm flipH="1">
                <a:off x="140494" y="73819"/>
                <a:ext cx="204470" cy="0"/>
              </a:xfrm>
              <a:prstGeom prst="line">
                <a:avLst/>
              </a:prstGeom>
              <a:ln w="6350">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087" name="Schneidelinie">
              <a:extLst>
                <a:ext uri="{FF2B5EF4-FFF2-40B4-BE49-F238E27FC236}">
                  <a16:creationId xmlns:a16="http://schemas.microsoft.com/office/drawing/2014/main" id="{5AA3C107-5F39-39F6-3796-25C1BEC1D2C2}"/>
                </a:ext>
              </a:extLst>
            </p:cNvPr>
            <p:cNvSpPr>
              <a:spLocks/>
            </p:cNvSpPr>
            <p:nvPr/>
          </p:nvSpPr>
          <p:spPr>
            <a:xfrm>
              <a:off x="903185" y="709402"/>
              <a:ext cx="5753301" cy="4316626"/>
            </a:xfrm>
            <a:prstGeom prst="rect">
              <a:avLst/>
            </a:prstGeom>
            <a:noFill/>
            <a:ln w="63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8694" tIns="49347" rIns="98694" bIns="49347" numCol="1" spcCol="0" rtlCol="0" fromWordArt="0" anchor="ctr" anchorCtr="0" forceAA="0" compatLnSpc="1">
              <a:prstTxWarp prst="textNoShape">
                <a:avLst/>
              </a:prstTxWarp>
              <a:noAutofit/>
            </a:bodyPr>
            <a:lstStyle/>
            <a:p>
              <a:endParaRPr lang="de-DE" sz="2115"/>
            </a:p>
          </p:txBody>
        </p:sp>
        <p:grpSp>
          <p:nvGrpSpPr>
            <p:cNvPr id="1038079680" name="Rückseite (rechts)">
              <a:extLst>
                <a:ext uri="{FF2B5EF4-FFF2-40B4-BE49-F238E27FC236}">
                  <a16:creationId xmlns:a16="http://schemas.microsoft.com/office/drawing/2014/main" id="{4679BDF2-BECA-2C19-4B34-09FB094AFF61}"/>
                </a:ext>
              </a:extLst>
            </p:cNvPr>
            <p:cNvGrpSpPr/>
            <p:nvPr/>
          </p:nvGrpSpPr>
          <p:grpSpPr>
            <a:xfrm>
              <a:off x="3779836" y="709401"/>
              <a:ext cx="2876649" cy="4316626"/>
              <a:chOff x="3779836" y="709401"/>
              <a:chExt cx="2876649" cy="4316626"/>
            </a:xfrm>
          </p:grpSpPr>
          <p:sp>
            <p:nvSpPr>
              <p:cNvPr id="1038079690" name="Textfeld Beschreibung***">
                <a:extLst>
                  <a:ext uri="{FF2B5EF4-FFF2-40B4-BE49-F238E27FC236}">
                    <a16:creationId xmlns:a16="http://schemas.microsoft.com/office/drawing/2014/main" id="{8061712B-6EE1-C0B8-E15C-FF646EEEE598}"/>
                  </a:ext>
                </a:extLst>
              </p:cNvPr>
              <p:cNvSpPr txBox="1">
                <a:spLocks noChangeArrowheads="1"/>
              </p:cNvSpPr>
              <p:nvPr/>
            </p:nvSpPr>
            <p:spPr bwMode="auto">
              <a:xfrm>
                <a:off x="3779836" y="709401"/>
                <a:ext cx="2876649" cy="4316626"/>
              </a:xfrm>
              <a:prstGeom prst="rect">
                <a:avLst/>
              </a:prstGeom>
              <a:noFill/>
              <a:ln w="6350">
                <a:solidFill>
                  <a:schemeClr val="bg1">
                    <a:lumMod val="8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8694" tIns="49347" rIns="98694" bIns="49347" numCol="1" anchor="t" anchorCtr="0" compatLnSpc="1">
                <a:prstTxWarp prst="textNoShape">
                  <a:avLst/>
                </a:prstTxWarp>
              </a:bodyPr>
              <a:lstStyle/>
              <a:p>
                <a:pPr algn="just" defTabSz="986912" eaLnBrk="0" fontAlgn="base" hangingPunct="0">
                  <a:spcBef>
                    <a:spcPct val="0"/>
                  </a:spcBef>
                  <a:spcAft>
                    <a:spcPct val="0"/>
                  </a:spcAft>
                </a:pPr>
                <a:endParaRPr lang="de-DE" altLang="de-DE" sz="500" b="1" dirty="0">
                  <a:latin typeface="Times New Roman" panose="02020603050405020304" pitchFamily="18" charset="0"/>
                  <a:ea typeface="Times New Roman" panose="02020603050405020304" pitchFamily="18" charset="0"/>
                  <a:cs typeface="Times New Roman" panose="02020603050405020304" pitchFamily="18" charset="0"/>
                </a:endParaRPr>
              </a:p>
              <a:p>
                <a:pPr marL="0" lvl="1" algn="just" defTabSz="986912" eaLnBrk="0" fontAlgn="base" hangingPunct="0">
                  <a:spcBef>
                    <a:spcPct val="0"/>
                  </a:spcBef>
                  <a:spcAft>
                    <a:spcPct val="0"/>
                  </a:spcAft>
                </a:pPr>
                <a:r>
                  <a:rPr lang="de-DE" altLang="de-DE" sz="900" i="1" dirty="0">
                    <a:latin typeface="Times New Roman" panose="02020603050405020304" pitchFamily="18" charset="0"/>
                    <a:ea typeface="Times New Roman" panose="02020603050405020304" pitchFamily="18" charset="0"/>
                    <a:cs typeface="Times New Roman" panose="02020603050405020304" pitchFamily="18" charset="0"/>
                  </a:rPr>
                  <a:t>Als diese Legende begann, folgten die Helden dem Ruf des Königs und waren auf dem Weg zur Burg …</a:t>
                </a:r>
              </a:p>
              <a:p>
                <a:pPr marL="0" lvl="1" algn="just" defTabSz="986912" eaLnBrk="0" fontAlgn="base" hangingPunct="0">
                  <a:spcBef>
                    <a:spcPct val="0"/>
                  </a:spcBef>
                  <a:spcAft>
                    <a:spcPct val="0"/>
                  </a:spcAft>
                </a:pPr>
                <a:endParaRPr lang="de-DE" altLang="de-DE" sz="500" dirty="0">
                  <a:latin typeface="Times New Roman" panose="02020603050405020304" pitchFamily="18" charset="0"/>
                  <a:ea typeface="Times New Roman" panose="02020603050405020304" pitchFamily="18" charset="0"/>
                  <a:cs typeface="Times New Roman" panose="02020603050405020304" pitchFamily="18" charset="0"/>
                </a:endParaRPr>
              </a:p>
              <a:p>
                <a:pPr marL="0" lvl="1" algn="just" defTabSz="986912" eaLnBrk="0" fontAlgn="base" hangingPunct="0">
                  <a:spcBef>
                    <a:spcPct val="0"/>
                  </a:spcBef>
                  <a:spcAft>
                    <a:spcPct val="0"/>
                  </a:spcAft>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Stellt die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Heldenfiguren</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auf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Feld 26</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a:t>
                </a:r>
              </a:p>
              <a:p>
                <a:pPr marL="0" lvl="1" algn="just" defTabSz="986912" eaLnBrk="0" fontAlgn="base" hangingPunct="0">
                  <a:spcBef>
                    <a:spcPct val="0"/>
                  </a:spcBef>
                  <a:spcAft>
                    <a:spcPct val="0"/>
                  </a:spcAft>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Auf eurem Weg zur Burg müsst ihr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4 Aufgaben </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erfüllen:</a:t>
                </a:r>
              </a:p>
              <a:p>
                <a:pPr marL="0" lvl="1" algn="just" defTabSz="986912" eaLnBrk="0" fontAlgn="base" hangingPunct="0">
                  <a:spcBef>
                    <a:spcPct val="0"/>
                  </a:spcBef>
                  <a:spcAft>
                    <a:spcPct val="0"/>
                  </a:spcAft>
                </a:pPr>
                <a:endParaRPr lang="de-DE" altLang="de-DE" sz="500" dirty="0">
                  <a:latin typeface="Times New Roman" panose="02020603050405020304" pitchFamily="18" charset="0"/>
                  <a:ea typeface="Times New Roman" panose="02020603050405020304" pitchFamily="18" charset="0"/>
                  <a:cs typeface="Times New Roman" panose="02020603050405020304" pitchFamily="18" charset="0"/>
                </a:endParaRPr>
              </a:p>
              <a:p>
                <a:pPr marL="0" lvl="1" algn="just" defTabSz="986912" eaLnBrk="0" fontAlgn="base" hangingPunct="0">
                  <a:spcBef>
                    <a:spcPct val="0"/>
                  </a:spcBef>
                  <a:spcAft>
                    <a:spcPct val="0"/>
                  </a:spcAft>
                </a:pP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Aufgabe:</a:t>
                </a:r>
              </a:p>
              <a:p>
                <a:pPr marL="72000" lvl="1"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Der Gor auf Feld 25 muss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besiegt</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werden.</a:t>
                </a:r>
              </a:p>
              <a:p>
                <a:pPr marL="72000" lvl="1"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Ein Held muss beim Händler auf Feld 18 einen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Stärkepunkt</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kaufen (bei 4 Spielern 2 Stärkepunkte). Dazu braucht er 2 Gold pro Stärkepunkt.</a:t>
                </a:r>
              </a:p>
              <a:p>
                <a:pPr marL="72000" lvl="1"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Mindestens ein Held muss einen Brunnen leeren.</a:t>
                </a:r>
              </a:p>
              <a:p>
                <a:pPr marL="72000" lvl="1"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Jeder Held muss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diesen</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Tag auf der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Burg</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(Feld 0) beenden. Lest dann zuerst die Karte „Auf der Burg“ vor.</a:t>
                </a:r>
              </a:p>
              <a:p>
                <a:pPr marL="0" lvl="1" algn="just" defTabSz="986912" eaLnBrk="0" fontAlgn="base" hangingPunct="0">
                  <a:spcBef>
                    <a:spcPct val="0"/>
                  </a:spcBef>
                  <a:spcAft>
                    <a:spcPct val="0"/>
                  </a:spcAft>
                </a:pPr>
                <a:endParaRPr lang="de-DE" altLang="de-DE" sz="500" dirty="0">
                  <a:latin typeface="Times New Roman" panose="02020603050405020304" pitchFamily="18" charset="0"/>
                  <a:ea typeface="Times New Roman" panose="02020603050405020304" pitchFamily="18" charset="0"/>
                  <a:cs typeface="Times New Roman" panose="02020603050405020304" pitchFamily="18" charset="0"/>
                </a:endParaRPr>
              </a:p>
              <a:p>
                <a:pPr marL="0" lvl="1" algn="just" defTabSz="986912" eaLnBrk="0" fontAlgn="base" hangingPunct="0">
                  <a:spcBef>
                    <a:spcPct val="0"/>
                  </a:spcBef>
                  <a:spcAft>
                    <a:spcPct val="0"/>
                  </a:spcAft>
                </a:pPr>
                <a:endParaRPr lang="de-DE" altLang="de-DE" sz="500" dirty="0">
                  <a:latin typeface="Times New Roman" panose="02020603050405020304" pitchFamily="18" charset="0"/>
                  <a:ea typeface="Times New Roman" panose="02020603050405020304" pitchFamily="18" charset="0"/>
                  <a:cs typeface="Times New Roman" panose="02020603050405020304" pitchFamily="18" charset="0"/>
                </a:endParaRPr>
              </a:p>
              <a:p>
                <a:pPr marL="0" lvl="1"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Jeder Held hat 7 Stunden am Tag Zeit für seine Züge. Hat er diese Zeit verbraucht (oder will seinen Tag beenden), wird sein Zeitstein auf den </a:t>
                </a:r>
                <a:r>
                  <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rPr>
                  <a:t>Hahn</a:t>
                </a: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 (nur der Held, den Tag als Erster beendet) bzw. auf das Sonnenaufgangs-Feld gelegt.</a:t>
                </a:r>
              </a:p>
              <a:p>
                <a:pPr marL="0" lvl="1"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Die Spieler sind nacheinander am Zug. Grundsätzlich gilt:</a:t>
                </a:r>
              </a:p>
              <a:p>
                <a:pPr marL="0" lvl="1" algn="ctr" defTabSz="986912" eaLnBrk="0" fontAlgn="base" hangingPunct="0">
                  <a:spcBef>
                    <a:spcPct val="0"/>
                  </a:spcBef>
                  <a:spcAft>
                    <a:spcPct val="0"/>
                  </a:spcAft>
                </a:pP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Laufen oder Kämpfen</a:t>
                </a:r>
              </a:p>
              <a:p>
                <a:pPr marL="0" lvl="1"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Es ist nicht möglich auf das Feld einer Kreatur zu laufen und sie im selben Zug zu bekämpfen! Endet der Zug eines Spielers, ist der nächste im Uhrzeigersinn an der Reihe. Für 1 Stunde kann ein Held auf angrenzende Felder laufen. Die Pfeile sind dafür egal. In einem Zug kann so weit gelaufen werden, bis der Held keine Zeit mehr hat.</a:t>
                </a:r>
              </a:p>
              <a:p>
                <a:pPr marL="0" lvl="1"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Der Fluss kann nicht betreten und nur über die Brücken überquert werden. Die Brücken selbst sind keine Felder, d.h. die Felder 16 und 48 zählen als angrenzend.</a:t>
                </a:r>
              </a:p>
              <a:p>
                <a:pPr marL="72000" lvl="1" algn="just" defTabSz="986912" eaLnBrk="0" fontAlgn="base" hangingPunct="0">
                  <a:spcBef>
                    <a:spcPct val="0"/>
                  </a:spcBef>
                  <a:spcAft>
                    <a:spcPct val="0"/>
                  </a:spcAft>
                </a:pPr>
                <a:endParaRPr lang="de-DE" altLang="de-DE" sz="920" dirty="0">
                  <a:latin typeface="Times New Roman" panose="02020603050405020304" pitchFamily="18" charset="0"/>
                  <a:ea typeface="Times New Roman" panose="02020603050405020304" pitchFamily="18" charset="0"/>
                  <a:cs typeface="Times New Roman" panose="02020603050405020304" pitchFamily="18" charset="0"/>
                </a:endParaRPr>
              </a:p>
              <a:p>
                <a:pPr marL="72000" lvl="1" algn="just" defTabSz="986912" eaLnBrk="0" fontAlgn="base" hangingPunct="0">
                  <a:spcBef>
                    <a:spcPct val="0"/>
                  </a:spcBef>
                  <a:spcAft>
                    <a:spcPct val="0"/>
                  </a:spcAft>
                </a:pPr>
                <a:endParaRPr lang="de-DE" altLang="de-DE" sz="920" dirty="0">
                  <a:latin typeface="Times New Roman" panose="02020603050405020304" pitchFamily="18" charset="0"/>
                  <a:ea typeface="Times New Roman" panose="02020603050405020304" pitchFamily="18" charset="0"/>
                  <a:cs typeface="Times New Roman" panose="02020603050405020304" pitchFamily="18" charset="0"/>
                </a:endParaRPr>
              </a:p>
              <a:p>
                <a:pPr marL="72000" lvl="1" algn="just" defTabSz="986912" eaLnBrk="0" fontAlgn="base" hangingPunct="0">
                  <a:spcBef>
                    <a:spcPct val="0"/>
                  </a:spcBef>
                  <a:spcAft>
                    <a:spcPct val="0"/>
                  </a:spcAft>
                </a:pPr>
                <a:endParaRPr lang="de-DE" altLang="de-DE" sz="920" dirty="0">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1038079691" name="Aufgabe-Linie unten">
                <a:extLst>
                  <a:ext uri="{FF2B5EF4-FFF2-40B4-BE49-F238E27FC236}">
                    <a16:creationId xmlns:a16="http://schemas.microsoft.com/office/drawing/2014/main" id="{8F894E82-6758-ED61-33A9-9114433335D8}"/>
                  </a:ext>
                </a:extLst>
              </p:cNvPr>
              <p:cNvCxnSpPr>
                <a:cxnSpLocks/>
              </p:cNvCxnSpPr>
              <p:nvPr/>
            </p:nvCxnSpPr>
            <p:spPr>
              <a:xfrm>
                <a:off x="3847166" y="2678484"/>
                <a:ext cx="2741987" cy="0"/>
              </a:xfrm>
              <a:prstGeom prst="line">
                <a:avLst/>
              </a:prstGeom>
              <a:ln w="31750" cmpd="thinThick">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8079692" name="Aufgabe-Linie oben">
                <a:extLst>
                  <a:ext uri="{FF2B5EF4-FFF2-40B4-BE49-F238E27FC236}">
                    <a16:creationId xmlns:a16="http://schemas.microsoft.com/office/drawing/2014/main" id="{475C33C1-21AC-22DF-C2E4-E1F6C776C97D}"/>
                  </a:ext>
                </a:extLst>
              </p:cNvPr>
              <p:cNvCxnSpPr>
                <a:cxnSpLocks/>
              </p:cNvCxnSpPr>
              <p:nvPr/>
            </p:nvCxnSpPr>
            <p:spPr>
              <a:xfrm>
                <a:off x="3847166" y="1517356"/>
                <a:ext cx="2741987" cy="0"/>
              </a:xfrm>
              <a:prstGeom prst="line">
                <a:avLst/>
              </a:prstGeom>
              <a:ln w="31750" cmpd="thickThin">
                <a:solidFill>
                  <a:schemeClr val="tx1"/>
                </a:solidFill>
              </a:ln>
            </p:spPr>
            <p:style>
              <a:lnRef idx="1">
                <a:schemeClr val="accent1"/>
              </a:lnRef>
              <a:fillRef idx="0">
                <a:schemeClr val="accent1"/>
              </a:fillRef>
              <a:effectRef idx="0">
                <a:schemeClr val="accent1"/>
              </a:effectRef>
              <a:fontRef idx="minor">
                <a:schemeClr val="tx1"/>
              </a:fontRef>
            </p:style>
          </p:cxnSp>
          <p:pic>
            <p:nvPicPr>
              <p:cNvPr id="1038079693" name="Abschlussgrafik" hidden="1">
                <a:extLst>
                  <a:ext uri="{FF2B5EF4-FFF2-40B4-BE49-F238E27FC236}">
                    <a16:creationId xmlns:a16="http://schemas.microsoft.com/office/drawing/2014/main" id="{4924A93B-D23D-FDD7-3194-523BB56ADCB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32358" y="4196827"/>
                <a:ext cx="1371600" cy="290830"/>
              </a:xfrm>
              <a:prstGeom prst="rect">
                <a:avLst/>
              </a:prstGeom>
              <a:noFill/>
              <a:ln>
                <a:noFill/>
              </a:ln>
            </p:spPr>
          </p:pic>
          <p:sp>
            <p:nvSpPr>
              <p:cNvPr id="1038079694" name="Textfeld Würfelereignis 5&amp;6" hidden="1">
                <a:extLst>
                  <a:ext uri="{FF2B5EF4-FFF2-40B4-BE49-F238E27FC236}">
                    <a16:creationId xmlns:a16="http://schemas.microsoft.com/office/drawing/2014/main" id="{3F83AACD-F047-7084-3060-86EFB46CBA8E}"/>
                  </a:ext>
                </a:extLst>
              </p:cNvPr>
              <p:cNvSpPr txBox="1"/>
              <p:nvPr/>
            </p:nvSpPr>
            <p:spPr>
              <a:xfrm>
                <a:off x="4271082" y="3613835"/>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5&amp;6</a:t>
                </a:r>
              </a:p>
            </p:txBody>
          </p:sp>
          <p:pic>
            <p:nvPicPr>
              <p:cNvPr id="1038079695" name="Würfel 6" hidden="1">
                <a:extLst>
                  <a:ext uri="{FF2B5EF4-FFF2-40B4-BE49-F238E27FC236}">
                    <a16:creationId xmlns:a16="http://schemas.microsoft.com/office/drawing/2014/main" id="{21083F09-A2B8-1838-5283-48A7CE75B2D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3811" y="3663873"/>
                <a:ext cx="148590" cy="147955"/>
              </a:xfrm>
              <a:prstGeom prst="rect">
                <a:avLst/>
              </a:prstGeom>
              <a:noFill/>
              <a:ln>
                <a:noFill/>
              </a:ln>
            </p:spPr>
          </p:pic>
          <p:pic>
            <p:nvPicPr>
              <p:cNvPr id="1038079696" name="Würfel 5" hidden="1">
                <a:extLst>
                  <a:ext uri="{FF2B5EF4-FFF2-40B4-BE49-F238E27FC236}">
                    <a16:creationId xmlns:a16="http://schemas.microsoft.com/office/drawing/2014/main" id="{EA47A43E-6B1E-C083-4D7E-FBFCE1465506}"/>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36068" y="3662221"/>
                <a:ext cx="147955" cy="147955"/>
              </a:xfrm>
              <a:prstGeom prst="rect">
                <a:avLst/>
              </a:prstGeom>
              <a:noFill/>
              <a:ln>
                <a:noFill/>
              </a:ln>
            </p:spPr>
          </p:pic>
          <p:sp>
            <p:nvSpPr>
              <p:cNvPr id="1038079697" name="Box: Würfelereignis 5&amp;6" hidden="1">
                <a:extLst>
                  <a:ext uri="{FF2B5EF4-FFF2-40B4-BE49-F238E27FC236}">
                    <a16:creationId xmlns:a16="http://schemas.microsoft.com/office/drawing/2014/main" id="{90AC3972-2349-2FBD-2CE9-05C952497D44}"/>
                  </a:ext>
                </a:extLst>
              </p:cNvPr>
              <p:cNvSpPr/>
              <p:nvPr/>
            </p:nvSpPr>
            <p:spPr>
              <a:xfrm>
                <a:off x="3897676" y="3614122"/>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98" name="Textfeld Würfelereignis 3&amp;4" hidden="1">
                <a:extLst>
                  <a:ext uri="{FF2B5EF4-FFF2-40B4-BE49-F238E27FC236}">
                    <a16:creationId xmlns:a16="http://schemas.microsoft.com/office/drawing/2014/main" id="{603934C4-03E0-AE32-4D4B-B3A06D0CE726}"/>
                  </a:ext>
                </a:extLst>
              </p:cNvPr>
              <p:cNvSpPr txBox="1"/>
              <p:nvPr/>
            </p:nvSpPr>
            <p:spPr>
              <a:xfrm>
                <a:off x="4276475" y="3069307"/>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3&amp;4</a:t>
                </a:r>
              </a:p>
            </p:txBody>
          </p:sp>
          <p:pic>
            <p:nvPicPr>
              <p:cNvPr id="1038079699" name="Würfel 4" hidden="1">
                <a:extLst>
                  <a:ext uri="{FF2B5EF4-FFF2-40B4-BE49-F238E27FC236}">
                    <a16:creationId xmlns:a16="http://schemas.microsoft.com/office/drawing/2014/main" id="{1E83DE11-EF26-094C-C72E-C1135D6D955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31694" y="3116469"/>
                <a:ext cx="144780" cy="148590"/>
              </a:xfrm>
              <a:prstGeom prst="rect">
                <a:avLst/>
              </a:prstGeom>
              <a:noFill/>
              <a:ln>
                <a:noFill/>
              </a:ln>
            </p:spPr>
          </p:pic>
          <p:pic>
            <p:nvPicPr>
              <p:cNvPr id="1038079700" name="Würfel 3" hidden="1">
                <a:extLst>
                  <a:ext uri="{FF2B5EF4-FFF2-40B4-BE49-F238E27FC236}">
                    <a16:creationId xmlns:a16="http://schemas.microsoft.com/office/drawing/2014/main" id="{8B154C27-18DC-B3E2-C32A-0CFA07254DF7}"/>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7885" y="3116469"/>
                <a:ext cx="147320" cy="148590"/>
              </a:xfrm>
              <a:prstGeom prst="rect">
                <a:avLst/>
              </a:prstGeom>
              <a:noFill/>
              <a:ln>
                <a:noFill/>
              </a:ln>
            </p:spPr>
          </p:pic>
          <p:sp>
            <p:nvSpPr>
              <p:cNvPr id="1038079701" name="Box: Würfelereignis 3&amp;4" hidden="1">
                <a:extLst>
                  <a:ext uri="{FF2B5EF4-FFF2-40B4-BE49-F238E27FC236}">
                    <a16:creationId xmlns:a16="http://schemas.microsoft.com/office/drawing/2014/main" id="{77CB6186-27C6-8008-4228-0F9F431D10D2}"/>
                  </a:ext>
                </a:extLst>
              </p:cNvPr>
              <p:cNvSpPr/>
              <p:nvPr/>
            </p:nvSpPr>
            <p:spPr>
              <a:xfrm>
                <a:off x="3897676" y="3076689"/>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702" name="Textfeld Würfelereignis 1&amp;2" hidden="1">
                <a:extLst>
                  <a:ext uri="{FF2B5EF4-FFF2-40B4-BE49-F238E27FC236}">
                    <a16:creationId xmlns:a16="http://schemas.microsoft.com/office/drawing/2014/main" id="{8A96CE00-9E2D-84DC-9A22-90C0AA7EF2D4}"/>
                  </a:ext>
                </a:extLst>
              </p:cNvPr>
              <p:cNvSpPr txBox="1"/>
              <p:nvPr/>
            </p:nvSpPr>
            <p:spPr>
              <a:xfrm>
                <a:off x="4276475" y="2544036"/>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1&amp;2</a:t>
                </a:r>
              </a:p>
            </p:txBody>
          </p:sp>
          <p:pic>
            <p:nvPicPr>
              <p:cNvPr id="1038079703" name="Würfel 2" hidden="1">
                <a:extLst>
                  <a:ext uri="{FF2B5EF4-FFF2-40B4-BE49-F238E27FC236}">
                    <a16:creationId xmlns:a16="http://schemas.microsoft.com/office/drawing/2014/main" id="{A84C5E5E-1BE9-23BE-BAB7-167A9AA32895}"/>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27250" y="2586696"/>
                <a:ext cx="149225" cy="148590"/>
              </a:xfrm>
              <a:prstGeom prst="rect">
                <a:avLst/>
              </a:prstGeom>
              <a:noFill/>
              <a:ln>
                <a:noFill/>
              </a:ln>
            </p:spPr>
          </p:pic>
          <p:pic>
            <p:nvPicPr>
              <p:cNvPr id="1038079704" name="Würfel 1" hidden="1">
                <a:extLst>
                  <a:ext uri="{FF2B5EF4-FFF2-40B4-BE49-F238E27FC236}">
                    <a16:creationId xmlns:a16="http://schemas.microsoft.com/office/drawing/2014/main" id="{A14942D3-B6D5-C0E5-063F-C0E613100787}"/>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939243" y="2589996"/>
                <a:ext cx="144780" cy="148590"/>
              </a:xfrm>
              <a:prstGeom prst="rect">
                <a:avLst/>
              </a:prstGeom>
              <a:noFill/>
              <a:ln>
                <a:noFill/>
              </a:ln>
            </p:spPr>
          </p:pic>
          <p:sp>
            <p:nvSpPr>
              <p:cNvPr id="1038079705" name="Box: Würfelereignis 1&amp;2" hidden="1">
                <a:extLst>
                  <a:ext uri="{FF2B5EF4-FFF2-40B4-BE49-F238E27FC236}">
                    <a16:creationId xmlns:a16="http://schemas.microsoft.com/office/drawing/2014/main" id="{304A3587-8780-715D-6C9B-616D5145F706}"/>
                  </a:ext>
                </a:extLst>
              </p:cNvPr>
              <p:cNvSpPr/>
              <p:nvPr/>
            </p:nvSpPr>
            <p:spPr>
              <a:xfrm>
                <a:off x="3897676" y="2539543"/>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pic>
            <p:nvPicPr>
              <p:cNvPr id="1038079706" name="Pfeil Weiterlesen">
                <a:extLst>
                  <a:ext uri="{FF2B5EF4-FFF2-40B4-BE49-F238E27FC236}">
                    <a16:creationId xmlns:a16="http://schemas.microsoft.com/office/drawing/2014/main" id="{ECD185C5-BA52-474E-A633-3C2C7827B400}"/>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107806" y="4698384"/>
                <a:ext cx="446801" cy="284120"/>
              </a:xfrm>
              <a:prstGeom prst="rect">
                <a:avLst/>
              </a:prstGeom>
              <a:noFill/>
              <a:ln>
                <a:noFill/>
              </a:ln>
            </p:spPr>
          </p:pic>
          <p:sp>
            <p:nvSpPr>
              <p:cNvPr id="1038079707" name="Textfeld Weiterlesen">
                <a:extLst>
                  <a:ext uri="{FF2B5EF4-FFF2-40B4-BE49-F238E27FC236}">
                    <a16:creationId xmlns:a16="http://schemas.microsoft.com/office/drawing/2014/main" id="{AA3483E3-0BD5-C206-8FA9-DEC62708351E}"/>
                  </a:ext>
                </a:extLst>
              </p:cNvPr>
              <p:cNvSpPr txBox="1"/>
              <p:nvPr/>
            </p:nvSpPr>
            <p:spPr>
              <a:xfrm>
                <a:off x="4084023" y="4723014"/>
                <a:ext cx="2198930" cy="233910"/>
              </a:xfrm>
              <a:prstGeom prst="rect">
                <a:avLst/>
              </a:prstGeom>
              <a:noFill/>
            </p:spPr>
            <p:txBody>
              <a:bodyPr wrap="square" rtlCol="0">
                <a:spAutoFit/>
              </a:bodyPr>
              <a:lstStyle/>
              <a:p>
                <a:pPr marL="0" marR="0" lvl="0" indent="0" defTabSz="986912" rtl="0" eaLnBrk="0" fontAlgn="base" latinLnBrk="0" hangingPunct="0">
                  <a:lnSpc>
                    <a:spcPct val="100000"/>
                  </a:lnSpc>
                  <a:spcBef>
                    <a:spcPct val="0"/>
                  </a:spcBef>
                  <a:spcAft>
                    <a:spcPct val="0"/>
                  </a:spcAft>
                  <a:buClrTx/>
                  <a:buSzTx/>
                  <a:buFontTx/>
                  <a:buNone/>
                  <a:tabLst/>
                  <a:defRPr/>
                </a:pPr>
                <a:r>
                  <a:rPr kumimoji="0" lang="de-DE" altLang="de-DE" sz="92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Lest jetzt weiter auf Legedenkarte A4.</a:t>
                </a:r>
              </a:p>
            </p:txBody>
          </p:sp>
        </p:grpSp>
        <p:grpSp>
          <p:nvGrpSpPr>
            <p:cNvPr id="1038079681" name="Vorderseite (links)">
              <a:extLst>
                <a:ext uri="{FF2B5EF4-FFF2-40B4-BE49-F238E27FC236}">
                  <a16:creationId xmlns:a16="http://schemas.microsoft.com/office/drawing/2014/main" id="{840EEDDF-4E88-ED57-D38B-1F342809257C}"/>
                </a:ext>
              </a:extLst>
            </p:cNvPr>
            <p:cNvGrpSpPr/>
            <p:nvPr/>
          </p:nvGrpSpPr>
          <p:grpSpPr>
            <a:xfrm>
              <a:off x="903186" y="845721"/>
              <a:ext cx="2876650" cy="4046633"/>
              <a:chOff x="903186" y="845721"/>
              <a:chExt cx="2876650" cy="4046633"/>
            </a:xfrm>
          </p:grpSpPr>
          <p:pic>
            <p:nvPicPr>
              <p:cNvPr id="1038079682" name="Andor Logo oben" descr="Ein Bild, das Typografie, Symbol, Schrift, Logo enthält.&#10;&#10;Automatisch generierte Beschreibung">
                <a:extLst>
                  <a:ext uri="{FF2B5EF4-FFF2-40B4-BE49-F238E27FC236}">
                    <a16:creationId xmlns:a16="http://schemas.microsoft.com/office/drawing/2014/main" id="{E12AA9AA-DB5A-7E95-5A12-5D3ABCDBD633}"/>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09191" y="1191530"/>
                <a:ext cx="1464641" cy="545557"/>
              </a:xfrm>
              <a:prstGeom prst="rect">
                <a:avLst/>
              </a:prstGeom>
            </p:spPr>
          </p:pic>
          <p:sp>
            <p:nvSpPr>
              <p:cNvPr id="1038079683" name="Andor Logo Text">
                <a:extLst>
                  <a:ext uri="{FF2B5EF4-FFF2-40B4-BE49-F238E27FC236}">
                    <a16:creationId xmlns:a16="http://schemas.microsoft.com/office/drawing/2014/main" id="{4EEC1875-FE2D-4FB7-16F9-2FF4895A3575}"/>
                  </a:ext>
                </a:extLst>
              </p:cNvPr>
              <p:cNvSpPr txBox="1">
                <a:spLocks noChangeArrowheads="1"/>
              </p:cNvSpPr>
              <p:nvPr/>
            </p:nvSpPr>
            <p:spPr bwMode="auto">
              <a:xfrm>
                <a:off x="903186" y="845721"/>
                <a:ext cx="2876649" cy="567146"/>
              </a:xfrm>
              <a:prstGeom prst="rect">
                <a:avLst/>
              </a:prstGeom>
              <a:blipFill dpi="0" rotWithShape="1">
                <a:blip r:embed="rId12">
                  <a:alphaModFix amt="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8694" tIns="49347" rIns="98694" bIns="49347" numCol="1" anchor="t" anchorCtr="0" compatLnSpc="1">
                <a:prstTxWarp prst="textNoShape">
                  <a:avLst/>
                </a:prstTxWarp>
              </a:bodyPr>
              <a:lstStyle/>
              <a:p>
                <a:pPr algn="ctr" defTabSz="986912" eaLnBrk="0" fontAlgn="base" hangingPunct="0">
                  <a:lnSpc>
                    <a:spcPts val="1000"/>
                  </a:lnSpc>
                  <a:spcBef>
                    <a:spcPct val="0"/>
                  </a:spcBef>
                  <a:spcAft>
                    <a:spcPct val="0"/>
                  </a:spcAft>
                </a:pP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Die</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200" cap="small" dirty="0">
                    <a:latin typeface="Times New Roman" panose="02020603050405020304" pitchFamily="18" charset="0"/>
                    <a:ea typeface="Times New Roman" panose="02020603050405020304" pitchFamily="18" charset="0"/>
                    <a:cs typeface="Times New Roman" panose="02020603050405020304" pitchFamily="18" charset="0"/>
                  </a:rPr>
                  <a:t>Legenden</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Von</a:t>
                </a:r>
                <a:endParaRPr lang="de-DE" altLang="de-DE" sz="1000" cap="small" dirty="0">
                  <a:latin typeface="Arial" panose="020B0604020202020204" pitchFamily="34" charset="0"/>
                </a:endParaRPr>
              </a:p>
            </p:txBody>
          </p:sp>
          <p:sp>
            <p:nvSpPr>
              <p:cNvPr id="1038079684" name="Box: Legendenkarten-Auflistung" hidden="1">
                <a:extLst>
                  <a:ext uri="{FF2B5EF4-FFF2-40B4-BE49-F238E27FC236}">
                    <a16:creationId xmlns:a16="http://schemas.microsoft.com/office/drawing/2014/main" id="{BB59503A-7828-A358-8214-1B377DCF96F5}"/>
                  </a:ext>
                </a:extLst>
              </p:cNvPr>
              <p:cNvSpPr/>
              <p:nvPr/>
            </p:nvSpPr>
            <p:spPr>
              <a:xfrm>
                <a:off x="1043653" y="4066854"/>
                <a:ext cx="2595716" cy="82550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85" name="Anlegedreieck Legendenleiste" hidden="1">
                <a:extLst>
                  <a:ext uri="{FF2B5EF4-FFF2-40B4-BE49-F238E27FC236}">
                    <a16:creationId xmlns:a16="http://schemas.microsoft.com/office/drawing/2014/main" id="{0E649AB1-FF95-9FD1-BFEE-5DD21A72A87E}"/>
                  </a:ext>
                </a:extLst>
              </p:cNvPr>
              <p:cNvSpPr/>
              <p:nvPr/>
            </p:nvSpPr>
            <p:spPr>
              <a:xfrm rot="2706854">
                <a:off x="1152086" y="3160965"/>
                <a:ext cx="632783" cy="632783"/>
              </a:xfrm>
              <a:prstGeom prst="rtTriangle">
                <a:avLst/>
              </a:prstGeom>
              <a:solidFill>
                <a:schemeClr val="bg1"/>
              </a:solidFill>
              <a:ln w="31750"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38079686" name="Legendekarten-Anweisung" hidden="1">
                <a:extLst>
                  <a:ext uri="{FF2B5EF4-FFF2-40B4-BE49-F238E27FC236}">
                    <a16:creationId xmlns:a16="http://schemas.microsoft.com/office/drawing/2014/main" id="{6D89F106-A4EC-DCB2-A47F-3CF64677E65F}"/>
                  </a:ext>
                </a:extLst>
              </p:cNvPr>
              <p:cNvSpPr txBox="1">
                <a:spLocks noChangeArrowheads="1"/>
              </p:cNvSpPr>
              <p:nvPr/>
            </p:nvSpPr>
            <p:spPr bwMode="auto">
              <a:xfrm>
                <a:off x="1043653" y="4085091"/>
                <a:ext cx="2595716" cy="462280"/>
              </a:xfrm>
              <a:prstGeom prst="rect">
                <a:avLst/>
              </a:prstGeom>
              <a:noFill/>
              <a:ln w="9525">
                <a:noFill/>
                <a:miter lim="800000"/>
                <a:headEnd/>
                <a:tailEnd/>
              </a:ln>
            </p:spPr>
            <p:txBody>
              <a:bodyPr rot="0" vert="horz" wrap="square" lIns="91440" tIns="45720" rIns="91440" bIns="45720" anchor="t" anchorCtr="0">
                <a:noAutofit/>
              </a:bodyPr>
              <a:lstStyle/>
              <a:p>
                <a:pPr algn="ctr"/>
                <a:r>
                  <a:rPr lang="de-DE" sz="1000" dirty="0">
                    <a:effectLst/>
                    <a:latin typeface="Times New Roman" panose="02020603050405020304" pitchFamily="18" charset="0"/>
                    <a:ea typeface="Times New Roman" panose="02020603050405020304" pitchFamily="18" charset="0"/>
                    <a:cs typeface="Times New Roman" panose="02020603050405020304" pitchFamily="18" charset="0"/>
                  </a:rPr>
                  <a:t>Diese Legende besteht aus X Karten:</a:t>
                </a:r>
              </a:p>
              <a:p>
                <a:pPr algn="ctr"/>
                <a:r>
                  <a:rPr lang="de-DE" sz="1000" dirty="0">
                    <a:latin typeface="Times New Roman" panose="02020603050405020304" pitchFamily="18" charset="0"/>
                    <a:ea typeface="Times New Roman" panose="02020603050405020304" pitchFamily="18" charset="0"/>
                    <a:cs typeface="Times New Roman" panose="02020603050405020304" pitchFamily="18" charset="0"/>
                  </a:rPr>
                  <a:t>A, B, C …</a:t>
                </a:r>
                <a:endParaRPr lang="de-DE" sz="1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038079687" name="Legendenleisten-Nummernfeld">
                <a:extLst>
                  <a:ext uri="{FF2B5EF4-FFF2-40B4-BE49-F238E27FC236}">
                    <a16:creationId xmlns:a16="http://schemas.microsoft.com/office/drawing/2014/main" id="{CC57EB95-C947-9837-A27C-63E052759F09}"/>
                  </a:ext>
                </a:extLst>
              </p:cNvPr>
              <p:cNvSpPr/>
              <p:nvPr/>
            </p:nvSpPr>
            <p:spPr>
              <a:xfrm>
                <a:off x="1637932" y="3027981"/>
                <a:ext cx="1407160" cy="914400"/>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88" name="Legendeleisten-Nummer">
                <a:extLst>
                  <a:ext uri="{FF2B5EF4-FFF2-40B4-BE49-F238E27FC236}">
                    <a16:creationId xmlns:a16="http://schemas.microsoft.com/office/drawing/2014/main" id="{C9302924-2B7C-B9FD-7BCD-E79EB1992801}"/>
                  </a:ext>
                </a:extLst>
              </p:cNvPr>
              <p:cNvSpPr txBox="1">
                <a:spLocks noChangeArrowheads="1"/>
              </p:cNvSpPr>
              <p:nvPr/>
            </p:nvSpPr>
            <p:spPr bwMode="auto">
              <a:xfrm>
                <a:off x="1683493" y="2914809"/>
                <a:ext cx="1316038" cy="980109"/>
              </a:xfrm>
              <a:prstGeom prst="rect">
                <a:avLst/>
              </a:prstGeom>
              <a:noFill/>
              <a:ln w="9525">
                <a:noFill/>
                <a:miter lim="800000"/>
                <a:headEnd/>
                <a:tailEnd/>
              </a:ln>
            </p:spPr>
            <p:txBody>
              <a:bodyPr rot="0" vert="horz" wrap="square" lIns="91440" tIns="45720" rIns="91440" bIns="45720" anchor="t" anchorCtr="0">
                <a:noAutofit/>
              </a:bodyPr>
              <a:lstStyle/>
              <a:p>
                <a:pPr algn="ctr"/>
                <a:r>
                  <a:rPr lang="de-DE" sz="7000" dirty="0">
                    <a:effectLst/>
                    <a:latin typeface="Goudy Old Style" panose="02020502050305020303" pitchFamily="18" charset="77"/>
                    <a:ea typeface="Times New Roman" panose="02020603050405020304" pitchFamily="18" charset="0"/>
                    <a:cs typeface="Times New Roman" panose="02020603050405020304" pitchFamily="18" charset="0"/>
                  </a:rPr>
                  <a:t>A</a:t>
                </a:r>
                <a:r>
                  <a:rPr lang="de-DE" sz="5000" dirty="0">
                    <a:latin typeface="Goudy Old Style" panose="02020502050305020303" pitchFamily="18" charset="77"/>
                    <a:ea typeface="Times New Roman" panose="02020603050405020304" pitchFamily="18" charset="0"/>
                    <a:cs typeface="Times New Roman" panose="02020603050405020304" pitchFamily="18" charset="0"/>
                  </a:rPr>
                  <a:t>3</a:t>
                </a:r>
                <a:endParaRPr lang="de-DE" sz="5000" dirty="0">
                  <a:effectLst/>
                  <a:latin typeface="Goudy Old Style" panose="02020502050305020303" pitchFamily="18" charset="77"/>
                  <a:ea typeface="Times New Roman" panose="02020603050405020304" pitchFamily="18" charset="0"/>
                  <a:cs typeface="Times New Roman" panose="02020603050405020304" pitchFamily="18" charset="0"/>
                </a:endParaRPr>
              </a:p>
            </p:txBody>
          </p:sp>
          <p:sp>
            <p:nvSpPr>
              <p:cNvPr id="1038079689" name="Legenden-Name">
                <a:extLst>
                  <a:ext uri="{FF2B5EF4-FFF2-40B4-BE49-F238E27FC236}">
                    <a16:creationId xmlns:a16="http://schemas.microsoft.com/office/drawing/2014/main" id="{63117CAE-06EB-4B69-1B48-B2670CF5BD48}"/>
                  </a:ext>
                </a:extLst>
              </p:cNvPr>
              <p:cNvSpPr txBox="1">
                <a:spLocks noChangeArrowheads="1"/>
              </p:cNvSpPr>
              <p:nvPr/>
            </p:nvSpPr>
            <p:spPr bwMode="auto">
              <a:xfrm>
                <a:off x="903186" y="1758676"/>
                <a:ext cx="2876650" cy="1274793"/>
              </a:xfrm>
              <a:prstGeom prst="rect">
                <a:avLst/>
              </a:prstGeom>
              <a:noFill/>
              <a:ln w="9525">
                <a:noFill/>
                <a:miter lim="800000"/>
                <a:headEnd/>
                <a:tailEnd/>
              </a:ln>
            </p:spPr>
            <p:txBody>
              <a:bodyPr rot="0" vert="horz" wrap="square" lIns="98694" tIns="49347" rIns="98694" bIns="49347" anchor="t" anchorCtr="0">
                <a:noAutofit/>
              </a:bodyPr>
              <a:lstStyle/>
              <a:p>
                <a:pPr algn="ctr"/>
                <a:r>
                  <a:rPr lang="de-DE" dirty="0">
                    <a:latin typeface="Times New Roman" panose="02020603050405020304" pitchFamily="18" charset="0"/>
                    <a:ea typeface="Times New Roman" panose="02020603050405020304" pitchFamily="18" charset="0"/>
                    <a:cs typeface="Times New Roman" panose="02020603050405020304" pitchFamily="18" charset="0"/>
                  </a:rPr>
                  <a:t>Fan Legende</a:t>
                </a:r>
                <a:endParaRPr lang="de-DE"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pP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de-DE" b="1" dirty="0">
                    <a:latin typeface="Times New Roman" panose="02020603050405020304" pitchFamily="18" charset="0"/>
                    <a:ea typeface="Times New Roman" panose="02020603050405020304" pitchFamily="18" charset="0"/>
                    <a:cs typeface="Times New Roman" panose="02020603050405020304" pitchFamily="18" charset="0"/>
                  </a:rPr>
                  <a:t>Willkommen in Andor</a:t>
                </a:r>
              </a:p>
              <a:p>
                <a:pPr algn="ctr">
                  <a:spcBef>
                    <a:spcPts val="1295"/>
                  </a:spcBef>
                </a:pPr>
                <a:r>
                  <a:rPr lang="de-DE" b="1" dirty="0">
                    <a:latin typeface="Times New Roman" panose="02020603050405020304" pitchFamily="18" charset="0"/>
                    <a:ea typeface="Times New Roman" panose="02020603050405020304" pitchFamily="18" charset="0"/>
                    <a:cs typeface="Times New Roman" panose="02020603050405020304" pitchFamily="18" charset="0"/>
                  </a:rPr>
                  <a:t>Crashkurs</a:t>
                </a:r>
              </a:p>
            </p:txBody>
          </p:sp>
        </p:grpSp>
      </p:grpSp>
      <p:grpSp>
        <p:nvGrpSpPr>
          <p:cNvPr id="1084" name="Faltkarte oben">
            <a:extLst>
              <a:ext uri="{FF2B5EF4-FFF2-40B4-BE49-F238E27FC236}">
                <a16:creationId xmlns:a16="http://schemas.microsoft.com/office/drawing/2014/main" id="{B3858A7C-B2D6-352C-B2C5-8084C994CB36}"/>
              </a:ext>
            </a:extLst>
          </p:cNvPr>
          <p:cNvGrpSpPr/>
          <p:nvPr/>
        </p:nvGrpSpPr>
        <p:grpSpPr>
          <a:xfrm>
            <a:off x="440081" y="632296"/>
            <a:ext cx="6216405" cy="4393732"/>
            <a:chOff x="440081" y="632296"/>
            <a:chExt cx="6216405" cy="4393732"/>
          </a:xfrm>
        </p:grpSpPr>
        <p:grpSp>
          <p:nvGrpSpPr>
            <p:cNvPr id="39" name="Schere oben">
              <a:extLst>
                <a:ext uri="{FF2B5EF4-FFF2-40B4-BE49-F238E27FC236}">
                  <a16:creationId xmlns:a16="http://schemas.microsoft.com/office/drawing/2014/main" id="{83CE8C06-865B-6BCE-1E4D-ADB07DBFB6ED}"/>
                </a:ext>
              </a:extLst>
            </p:cNvPr>
            <p:cNvGrpSpPr/>
            <p:nvPr/>
          </p:nvGrpSpPr>
          <p:grpSpPr>
            <a:xfrm>
              <a:off x="440081" y="632296"/>
              <a:ext cx="372843" cy="154209"/>
              <a:chOff x="0" y="0"/>
              <a:chExt cx="344964" cy="142875"/>
            </a:xfrm>
          </p:grpSpPr>
          <p:pic>
            <p:nvPicPr>
              <p:cNvPr id="40" name="Schere Grafik">
                <a:extLst>
                  <a:ext uri="{FF2B5EF4-FFF2-40B4-BE49-F238E27FC236}">
                    <a16:creationId xmlns:a16="http://schemas.microsoft.com/office/drawing/2014/main" id="{580EDCCE-59B2-4747-2461-F90D131AB4B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80988" cy="142875"/>
              </a:xfrm>
              <a:prstGeom prst="rect">
                <a:avLst/>
              </a:prstGeom>
              <a:effectLst/>
            </p:spPr>
          </p:pic>
          <p:cxnSp>
            <p:nvCxnSpPr>
              <p:cNvPr id="41" name="Strichlinie Schere">
                <a:extLst>
                  <a:ext uri="{FF2B5EF4-FFF2-40B4-BE49-F238E27FC236}">
                    <a16:creationId xmlns:a16="http://schemas.microsoft.com/office/drawing/2014/main" id="{DC7A8234-F122-9FB3-8BFE-C2090EC1B692}"/>
                  </a:ext>
                </a:extLst>
              </p:cNvPr>
              <p:cNvCxnSpPr/>
              <p:nvPr/>
            </p:nvCxnSpPr>
            <p:spPr>
              <a:xfrm flipH="1">
                <a:off x="140494" y="73819"/>
                <a:ext cx="204470" cy="0"/>
              </a:xfrm>
              <a:prstGeom prst="line">
                <a:avLst/>
              </a:prstGeom>
              <a:ln w="6350">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44" name="Schneidelinie">
              <a:extLst>
                <a:ext uri="{FF2B5EF4-FFF2-40B4-BE49-F238E27FC236}">
                  <a16:creationId xmlns:a16="http://schemas.microsoft.com/office/drawing/2014/main" id="{F7476714-DCF3-2B38-0698-9B0D1372C097}"/>
                </a:ext>
              </a:extLst>
            </p:cNvPr>
            <p:cNvSpPr>
              <a:spLocks/>
            </p:cNvSpPr>
            <p:nvPr/>
          </p:nvSpPr>
          <p:spPr>
            <a:xfrm>
              <a:off x="903185" y="709402"/>
              <a:ext cx="5753301" cy="4316626"/>
            </a:xfrm>
            <a:prstGeom prst="rect">
              <a:avLst/>
            </a:prstGeom>
            <a:noFill/>
            <a:ln w="63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8694" tIns="49347" rIns="98694" bIns="49347" numCol="1" spcCol="0" rtlCol="0" fromWordArt="0" anchor="ctr" anchorCtr="0" forceAA="0" compatLnSpc="1">
              <a:prstTxWarp prst="textNoShape">
                <a:avLst/>
              </a:prstTxWarp>
              <a:noAutofit/>
            </a:bodyPr>
            <a:lstStyle/>
            <a:p>
              <a:endParaRPr lang="de-DE" sz="2115"/>
            </a:p>
          </p:txBody>
        </p:sp>
        <p:grpSp>
          <p:nvGrpSpPr>
            <p:cNvPr id="1083" name="Rückseite (rechts)">
              <a:extLst>
                <a:ext uri="{FF2B5EF4-FFF2-40B4-BE49-F238E27FC236}">
                  <a16:creationId xmlns:a16="http://schemas.microsoft.com/office/drawing/2014/main" id="{21D07376-F553-A7CE-DA82-53C6E150DE07}"/>
                </a:ext>
              </a:extLst>
            </p:cNvPr>
            <p:cNvGrpSpPr/>
            <p:nvPr/>
          </p:nvGrpSpPr>
          <p:grpSpPr>
            <a:xfrm>
              <a:off x="3779836" y="709401"/>
              <a:ext cx="2876649" cy="4316626"/>
              <a:chOff x="3779836" y="709401"/>
              <a:chExt cx="2876649" cy="4316626"/>
            </a:xfrm>
          </p:grpSpPr>
          <p:sp>
            <p:nvSpPr>
              <p:cNvPr id="42" name="Textfeld Beschreibung***">
                <a:extLst>
                  <a:ext uri="{FF2B5EF4-FFF2-40B4-BE49-F238E27FC236}">
                    <a16:creationId xmlns:a16="http://schemas.microsoft.com/office/drawing/2014/main" id="{974080A4-D66C-2DA7-0F14-C5AFB6F8EF9C}"/>
                  </a:ext>
                </a:extLst>
              </p:cNvPr>
              <p:cNvSpPr txBox="1">
                <a:spLocks noChangeArrowheads="1"/>
              </p:cNvSpPr>
              <p:nvPr/>
            </p:nvSpPr>
            <p:spPr bwMode="auto">
              <a:xfrm>
                <a:off x="3779836" y="709401"/>
                <a:ext cx="2876649" cy="4316626"/>
              </a:xfrm>
              <a:prstGeom prst="rect">
                <a:avLst/>
              </a:prstGeom>
              <a:noFill/>
              <a:ln w="6350">
                <a:solidFill>
                  <a:schemeClr val="bg1">
                    <a:lumMod val="8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8694" tIns="49347" rIns="98694" bIns="49347" numCol="1" anchor="t" anchorCtr="0" compatLnSpc="1">
                <a:prstTxWarp prst="textNoShape">
                  <a:avLst/>
                </a:prstTxWarp>
              </a:bodyPr>
              <a:lstStyle/>
              <a:p>
                <a:pPr algn="just" defTabSz="986912" eaLnBrk="0" fontAlgn="base" hangingPunct="0">
                  <a:spcBef>
                    <a:spcPct val="0"/>
                  </a:spcBef>
                  <a:spcAft>
                    <a:spcPct val="0"/>
                  </a:spcAft>
                </a:pPr>
                <a:endParaRPr lang="de-DE" altLang="de-DE" sz="5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defTabSz="986912" eaLnBrk="0" fontAlgn="base" hangingPunct="0">
                  <a:spcBef>
                    <a:spcPct val="0"/>
                  </a:spcBef>
                  <a:spcAft>
                    <a:spcPct val="0"/>
                  </a:spcAft>
                </a:pPr>
                <a:endParaRPr lang="de-DE" altLang="de-DE" sz="920" dirty="0">
                  <a:latin typeface="Times New Roman" panose="02020603050405020304" pitchFamily="18" charset="0"/>
                  <a:ea typeface="Times New Roman" panose="02020603050405020304" pitchFamily="18" charset="0"/>
                  <a:cs typeface="Times New Roman" panose="02020603050405020304" pitchFamily="18" charset="0"/>
                </a:endParaRP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Jeder Spieler wählt eine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Heldentafel</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mit der dazugehörigen Heldenfigur und erhält in der Farbe des Helden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2 Holzscheiben, 1 Holzstein und die Würfel</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Die Vorder-/Rückseite ist bis auf das Geschlecht des Helden gleich. Rechts oben steht unter dem Namen und der Bezeichnung der Rang des Helden. Manche Anweisungen beziehen sich darauf. Unter dem Rang steht die Sonderfähigkeit. Vergesst nicht diese im Spiel einzusetzen, denn jeder Held hat eine andere Fähigkeit.</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Jeder Spieler markiert auf seiner Heldentafel seine</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Startwerte:</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Der Holzstein kommt auf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1 Stärkepunkt</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Eine Holzscheibe kommt auf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7 Willenspunkte</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Jeder Held hat immer so viele Würfel zur Verfügung, wie links neben seinen aktuellen Willenspunkten abgebildet.</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Die zweite Holzscheibe kommt auf das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Sonnenaufgangs-Feld</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Stellt einen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Gor</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 auf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Feld 25</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Legt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2 Gold </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auf </a:t>
                </a:r>
                <a:r>
                  <a:rPr lang="de-DE" altLang="de-DE" sz="900" b="1" dirty="0">
                    <a:latin typeface="Times New Roman" panose="02020603050405020304" pitchFamily="18" charset="0"/>
                    <a:ea typeface="Times New Roman" panose="02020603050405020304" pitchFamily="18" charset="0"/>
                    <a:cs typeface="Times New Roman" panose="02020603050405020304" pitchFamily="18" charset="0"/>
                  </a:rPr>
                  <a:t>Feld 31</a:t>
                </a:r>
                <a:r>
                  <a:rPr lang="de-DE" altLang="de-DE" sz="900" dirty="0">
                    <a:latin typeface="Times New Roman" panose="02020603050405020304" pitchFamily="18" charset="0"/>
                    <a:ea typeface="Times New Roman" panose="02020603050405020304" pitchFamily="18" charset="0"/>
                    <a:cs typeface="Times New Roman" panose="02020603050405020304" pitchFamily="18" charset="0"/>
                  </a:rPr>
                  <a:t>.</a:t>
                </a:r>
              </a:p>
              <a:p>
                <a:pPr algn="just" defTabSz="986912" eaLnBrk="0" fontAlgn="base" hangingPunct="0">
                  <a:spcBef>
                    <a:spcPct val="0"/>
                  </a:spcBef>
                  <a:spcAft>
                    <a:spcPct val="0"/>
                  </a:spcAft>
                </a:pPr>
                <a:endParaRPr lang="de-DE" altLang="de-DE" sz="900" dirty="0">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62" name="Aufgabe-Linie unten" hidden="1">
                <a:extLst>
                  <a:ext uri="{FF2B5EF4-FFF2-40B4-BE49-F238E27FC236}">
                    <a16:creationId xmlns:a16="http://schemas.microsoft.com/office/drawing/2014/main" id="{DE82223D-D92D-28D0-597E-C94DA6D07F42}"/>
                  </a:ext>
                </a:extLst>
              </p:cNvPr>
              <p:cNvCxnSpPr>
                <a:cxnSpLocks/>
              </p:cNvCxnSpPr>
              <p:nvPr/>
            </p:nvCxnSpPr>
            <p:spPr>
              <a:xfrm>
                <a:off x="3847166" y="2371678"/>
                <a:ext cx="2741987" cy="0"/>
              </a:xfrm>
              <a:prstGeom prst="line">
                <a:avLst/>
              </a:prstGeom>
              <a:ln w="31750" cmpd="thinThick">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Aufgabe-Linie oben" hidden="1">
                <a:extLst>
                  <a:ext uri="{FF2B5EF4-FFF2-40B4-BE49-F238E27FC236}">
                    <a16:creationId xmlns:a16="http://schemas.microsoft.com/office/drawing/2014/main" id="{367C1632-25C0-CD6F-B0C7-199539853C9C}"/>
                  </a:ext>
                </a:extLst>
              </p:cNvPr>
              <p:cNvCxnSpPr>
                <a:cxnSpLocks/>
              </p:cNvCxnSpPr>
              <p:nvPr/>
            </p:nvCxnSpPr>
            <p:spPr>
              <a:xfrm>
                <a:off x="3847166" y="1589545"/>
                <a:ext cx="2741987" cy="0"/>
              </a:xfrm>
              <a:prstGeom prst="line">
                <a:avLst/>
              </a:prstGeom>
              <a:ln w="31750" cmpd="thickThin">
                <a:solidFill>
                  <a:schemeClr val="tx1"/>
                </a:solidFill>
              </a:ln>
            </p:spPr>
            <p:style>
              <a:lnRef idx="1">
                <a:schemeClr val="accent1"/>
              </a:lnRef>
              <a:fillRef idx="0">
                <a:schemeClr val="accent1"/>
              </a:fillRef>
              <a:effectRef idx="0">
                <a:schemeClr val="accent1"/>
              </a:effectRef>
              <a:fontRef idx="minor">
                <a:schemeClr val="tx1"/>
              </a:fontRef>
            </p:style>
          </p:cxnSp>
          <p:sp>
            <p:nvSpPr>
              <p:cNvPr id="1038079658" name="Textfeld Würfelereignis 5&amp;6" hidden="1">
                <a:extLst>
                  <a:ext uri="{FF2B5EF4-FFF2-40B4-BE49-F238E27FC236}">
                    <a16:creationId xmlns:a16="http://schemas.microsoft.com/office/drawing/2014/main" id="{6CF9BBDC-C22A-863E-4A3A-7AF515224B25}"/>
                  </a:ext>
                </a:extLst>
              </p:cNvPr>
              <p:cNvSpPr txBox="1"/>
              <p:nvPr/>
            </p:nvSpPr>
            <p:spPr>
              <a:xfrm>
                <a:off x="4271082" y="3613835"/>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5&amp;6</a:t>
                </a:r>
              </a:p>
            </p:txBody>
          </p:sp>
          <p:pic>
            <p:nvPicPr>
              <p:cNvPr id="1038079657" name="Würfel 6" hidden="1">
                <a:extLst>
                  <a:ext uri="{FF2B5EF4-FFF2-40B4-BE49-F238E27FC236}">
                    <a16:creationId xmlns:a16="http://schemas.microsoft.com/office/drawing/2014/main" id="{A6DEB045-F4EE-5317-B558-E208B536AA6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3811" y="3663873"/>
                <a:ext cx="148590" cy="147955"/>
              </a:xfrm>
              <a:prstGeom prst="rect">
                <a:avLst/>
              </a:prstGeom>
              <a:noFill/>
              <a:ln>
                <a:noFill/>
              </a:ln>
            </p:spPr>
          </p:pic>
          <p:pic>
            <p:nvPicPr>
              <p:cNvPr id="1038079655" name="Würfel 5" hidden="1">
                <a:extLst>
                  <a:ext uri="{FF2B5EF4-FFF2-40B4-BE49-F238E27FC236}">
                    <a16:creationId xmlns:a16="http://schemas.microsoft.com/office/drawing/2014/main" id="{B88FD3C8-9FD5-6C0D-E4A6-EFBD45B57A1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36068" y="3662221"/>
                <a:ext cx="147955" cy="147955"/>
              </a:xfrm>
              <a:prstGeom prst="rect">
                <a:avLst/>
              </a:prstGeom>
              <a:noFill/>
              <a:ln>
                <a:noFill/>
              </a:ln>
            </p:spPr>
          </p:pic>
          <p:sp>
            <p:nvSpPr>
              <p:cNvPr id="1038079656" name="Box: Würfelereignis 5&amp;6" hidden="1">
                <a:extLst>
                  <a:ext uri="{FF2B5EF4-FFF2-40B4-BE49-F238E27FC236}">
                    <a16:creationId xmlns:a16="http://schemas.microsoft.com/office/drawing/2014/main" id="{BA704175-44E0-55CF-BBCD-F505ED310610}"/>
                  </a:ext>
                </a:extLst>
              </p:cNvPr>
              <p:cNvSpPr/>
              <p:nvPr/>
            </p:nvSpPr>
            <p:spPr>
              <a:xfrm>
                <a:off x="3897676" y="3614122"/>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50" name="Textfeld Würfelereignis 3&amp;4" hidden="1">
                <a:extLst>
                  <a:ext uri="{FF2B5EF4-FFF2-40B4-BE49-F238E27FC236}">
                    <a16:creationId xmlns:a16="http://schemas.microsoft.com/office/drawing/2014/main" id="{538AA62E-6BE8-5D3E-FDF3-BCE90CD39BD0}"/>
                  </a:ext>
                </a:extLst>
              </p:cNvPr>
              <p:cNvSpPr txBox="1"/>
              <p:nvPr/>
            </p:nvSpPr>
            <p:spPr>
              <a:xfrm>
                <a:off x="4276475" y="3069307"/>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3&amp;4</a:t>
                </a:r>
              </a:p>
            </p:txBody>
          </p:sp>
          <p:pic>
            <p:nvPicPr>
              <p:cNvPr id="1038079654" name="Würfel 4" hidden="1">
                <a:extLst>
                  <a:ext uri="{FF2B5EF4-FFF2-40B4-BE49-F238E27FC236}">
                    <a16:creationId xmlns:a16="http://schemas.microsoft.com/office/drawing/2014/main" id="{D4EA138F-1145-4468-BB41-5C761740872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31694" y="3116469"/>
                <a:ext cx="144780" cy="148590"/>
              </a:xfrm>
              <a:prstGeom prst="rect">
                <a:avLst/>
              </a:prstGeom>
              <a:noFill/>
              <a:ln>
                <a:noFill/>
              </a:ln>
            </p:spPr>
          </p:pic>
          <p:pic>
            <p:nvPicPr>
              <p:cNvPr id="1038079653" name="Würfel 3" hidden="1">
                <a:extLst>
                  <a:ext uri="{FF2B5EF4-FFF2-40B4-BE49-F238E27FC236}">
                    <a16:creationId xmlns:a16="http://schemas.microsoft.com/office/drawing/2014/main" id="{A4D346EA-EDF6-7083-22D4-157C96B08415}"/>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7885" y="3116469"/>
                <a:ext cx="147320" cy="148590"/>
              </a:xfrm>
              <a:prstGeom prst="rect">
                <a:avLst/>
              </a:prstGeom>
              <a:noFill/>
              <a:ln>
                <a:noFill/>
              </a:ln>
            </p:spPr>
          </p:pic>
          <p:sp>
            <p:nvSpPr>
              <p:cNvPr id="1038079648" name="Box: Würfelereignis 3&amp;4" hidden="1">
                <a:extLst>
                  <a:ext uri="{FF2B5EF4-FFF2-40B4-BE49-F238E27FC236}">
                    <a16:creationId xmlns:a16="http://schemas.microsoft.com/office/drawing/2014/main" id="{7155914D-9FDA-63AB-97BE-EB5A811078E2}"/>
                  </a:ext>
                </a:extLst>
              </p:cNvPr>
              <p:cNvSpPr/>
              <p:nvPr/>
            </p:nvSpPr>
            <p:spPr>
              <a:xfrm>
                <a:off x="3897676" y="3076689"/>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46" name="Textfeld Würfelereignis 1&amp;2" hidden="1">
                <a:extLst>
                  <a:ext uri="{FF2B5EF4-FFF2-40B4-BE49-F238E27FC236}">
                    <a16:creationId xmlns:a16="http://schemas.microsoft.com/office/drawing/2014/main" id="{8F7D960A-D725-F381-E0CC-0AC1017C3704}"/>
                  </a:ext>
                </a:extLst>
              </p:cNvPr>
              <p:cNvSpPr txBox="1"/>
              <p:nvPr/>
            </p:nvSpPr>
            <p:spPr>
              <a:xfrm>
                <a:off x="4276475" y="2544036"/>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1&amp;2</a:t>
                </a:r>
              </a:p>
            </p:txBody>
          </p:sp>
          <p:pic>
            <p:nvPicPr>
              <p:cNvPr id="1038079645" name="Würfel 2" hidden="1">
                <a:extLst>
                  <a:ext uri="{FF2B5EF4-FFF2-40B4-BE49-F238E27FC236}">
                    <a16:creationId xmlns:a16="http://schemas.microsoft.com/office/drawing/2014/main" id="{74FF4E82-B49A-9AEF-7775-C742626CAD81}"/>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27250" y="2586696"/>
                <a:ext cx="149225" cy="148590"/>
              </a:xfrm>
              <a:prstGeom prst="rect">
                <a:avLst/>
              </a:prstGeom>
              <a:noFill/>
              <a:ln>
                <a:noFill/>
              </a:ln>
            </p:spPr>
          </p:pic>
          <p:pic>
            <p:nvPicPr>
              <p:cNvPr id="1038079644" name="Würfel 1" hidden="1">
                <a:extLst>
                  <a:ext uri="{FF2B5EF4-FFF2-40B4-BE49-F238E27FC236}">
                    <a16:creationId xmlns:a16="http://schemas.microsoft.com/office/drawing/2014/main" id="{2E283183-A4E7-E981-FD1C-A1B1E3EBF27B}"/>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939243" y="2589996"/>
                <a:ext cx="144780" cy="148590"/>
              </a:xfrm>
              <a:prstGeom prst="rect">
                <a:avLst/>
              </a:prstGeom>
              <a:noFill/>
              <a:ln>
                <a:noFill/>
              </a:ln>
            </p:spPr>
          </p:pic>
          <p:sp>
            <p:nvSpPr>
              <p:cNvPr id="1038079642" name="Box: Würfelereignis 1&amp;2" hidden="1">
                <a:extLst>
                  <a:ext uri="{FF2B5EF4-FFF2-40B4-BE49-F238E27FC236}">
                    <a16:creationId xmlns:a16="http://schemas.microsoft.com/office/drawing/2014/main" id="{2D1ABC35-866A-D23C-5FB3-7BB15AA0F3D8}"/>
                  </a:ext>
                </a:extLst>
              </p:cNvPr>
              <p:cNvSpPr/>
              <p:nvPr/>
            </p:nvSpPr>
            <p:spPr>
              <a:xfrm>
                <a:off x="3897676" y="2539543"/>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pic>
            <p:nvPicPr>
              <p:cNvPr id="1082" name="Pfeil Weiterlesen">
                <a:extLst>
                  <a:ext uri="{FF2B5EF4-FFF2-40B4-BE49-F238E27FC236}">
                    <a16:creationId xmlns:a16="http://schemas.microsoft.com/office/drawing/2014/main" id="{AD84D447-A6A8-5301-7323-E3B32873C887}"/>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107806" y="4698384"/>
                <a:ext cx="446801" cy="284120"/>
              </a:xfrm>
              <a:prstGeom prst="rect">
                <a:avLst/>
              </a:prstGeom>
              <a:noFill/>
              <a:ln>
                <a:noFill/>
              </a:ln>
            </p:spPr>
          </p:pic>
          <p:sp>
            <p:nvSpPr>
              <p:cNvPr id="1038079665" name="Textfeld Weiterlesen">
                <a:extLst>
                  <a:ext uri="{FF2B5EF4-FFF2-40B4-BE49-F238E27FC236}">
                    <a16:creationId xmlns:a16="http://schemas.microsoft.com/office/drawing/2014/main" id="{FBA1E422-46B7-AC5C-E485-F97EF951C121}"/>
                  </a:ext>
                </a:extLst>
              </p:cNvPr>
              <p:cNvSpPr txBox="1"/>
              <p:nvPr/>
            </p:nvSpPr>
            <p:spPr>
              <a:xfrm>
                <a:off x="4084023" y="4723014"/>
                <a:ext cx="2198930" cy="233910"/>
              </a:xfrm>
              <a:prstGeom prst="rect">
                <a:avLst/>
              </a:prstGeom>
              <a:noFill/>
            </p:spPr>
            <p:txBody>
              <a:bodyPr wrap="square" rtlCol="0">
                <a:spAutoFit/>
              </a:bodyPr>
              <a:lstStyle/>
              <a:p>
                <a:pPr marL="0" marR="0" lvl="0" indent="0" defTabSz="986912" rtl="0" eaLnBrk="0" fontAlgn="base" latinLnBrk="0" hangingPunct="0">
                  <a:lnSpc>
                    <a:spcPct val="100000"/>
                  </a:lnSpc>
                  <a:spcBef>
                    <a:spcPct val="0"/>
                  </a:spcBef>
                  <a:spcAft>
                    <a:spcPct val="0"/>
                  </a:spcAft>
                  <a:buClrTx/>
                  <a:buSzTx/>
                  <a:buFontTx/>
                  <a:buNone/>
                  <a:tabLst/>
                  <a:defRPr/>
                </a:pPr>
                <a:r>
                  <a:rPr kumimoji="0" lang="de-DE" altLang="de-DE" sz="92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Lest jetzt weiter auf Legedenkarte A3.</a:t>
                </a:r>
              </a:p>
            </p:txBody>
          </p:sp>
        </p:grpSp>
        <p:grpSp>
          <p:nvGrpSpPr>
            <p:cNvPr id="1038079666" name="Vorderseite (links)">
              <a:extLst>
                <a:ext uri="{FF2B5EF4-FFF2-40B4-BE49-F238E27FC236}">
                  <a16:creationId xmlns:a16="http://schemas.microsoft.com/office/drawing/2014/main" id="{8B54D93B-8F69-8F03-55EB-75B882644421}"/>
                </a:ext>
              </a:extLst>
            </p:cNvPr>
            <p:cNvGrpSpPr/>
            <p:nvPr/>
          </p:nvGrpSpPr>
          <p:grpSpPr>
            <a:xfrm>
              <a:off x="903186" y="845721"/>
              <a:ext cx="2876650" cy="4046633"/>
              <a:chOff x="903186" y="845721"/>
              <a:chExt cx="2876650" cy="4046633"/>
            </a:xfrm>
          </p:grpSpPr>
          <p:pic>
            <p:nvPicPr>
              <p:cNvPr id="51" name="Andor Logo oben" descr="Ein Bild, das Typografie, Symbol, Schrift, Logo enthält.&#10;&#10;Automatisch generierte Beschreibung">
                <a:extLst>
                  <a:ext uri="{FF2B5EF4-FFF2-40B4-BE49-F238E27FC236}">
                    <a16:creationId xmlns:a16="http://schemas.microsoft.com/office/drawing/2014/main" id="{784F9074-79AB-6087-3853-5B239E7F36D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09191" y="1191530"/>
                <a:ext cx="1464641" cy="545557"/>
              </a:xfrm>
              <a:prstGeom prst="rect">
                <a:avLst/>
              </a:prstGeom>
            </p:spPr>
          </p:pic>
          <p:sp>
            <p:nvSpPr>
              <p:cNvPr id="43" name="Andor Logo Text">
                <a:extLst>
                  <a:ext uri="{FF2B5EF4-FFF2-40B4-BE49-F238E27FC236}">
                    <a16:creationId xmlns:a16="http://schemas.microsoft.com/office/drawing/2014/main" id="{5F083262-2D58-660F-66A8-29BD52074E26}"/>
                  </a:ext>
                </a:extLst>
              </p:cNvPr>
              <p:cNvSpPr txBox="1">
                <a:spLocks noChangeArrowheads="1"/>
              </p:cNvSpPr>
              <p:nvPr/>
            </p:nvSpPr>
            <p:spPr bwMode="auto">
              <a:xfrm>
                <a:off x="903186" y="845721"/>
                <a:ext cx="2876649" cy="567146"/>
              </a:xfrm>
              <a:prstGeom prst="rect">
                <a:avLst/>
              </a:prstGeom>
              <a:blipFill dpi="0" rotWithShape="1">
                <a:blip r:embed="rId12">
                  <a:alphaModFix amt="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8694" tIns="49347" rIns="98694" bIns="49347" numCol="1" anchor="t" anchorCtr="0" compatLnSpc="1">
                <a:prstTxWarp prst="textNoShape">
                  <a:avLst/>
                </a:prstTxWarp>
              </a:bodyPr>
              <a:lstStyle/>
              <a:p>
                <a:pPr algn="ctr" defTabSz="986912" eaLnBrk="0" fontAlgn="base" hangingPunct="0">
                  <a:lnSpc>
                    <a:spcPts val="1000"/>
                  </a:lnSpc>
                  <a:spcBef>
                    <a:spcPct val="0"/>
                  </a:spcBef>
                  <a:spcAft>
                    <a:spcPct val="0"/>
                  </a:spcAft>
                </a:pP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Die</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200" cap="small" dirty="0">
                    <a:latin typeface="Times New Roman" panose="02020603050405020304" pitchFamily="18" charset="0"/>
                    <a:ea typeface="Times New Roman" panose="02020603050405020304" pitchFamily="18" charset="0"/>
                    <a:cs typeface="Times New Roman" panose="02020603050405020304" pitchFamily="18" charset="0"/>
                  </a:rPr>
                  <a:t>Legenden</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Von</a:t>
                </a:r>
                <a:endParaRPr lang="de-DE" altLang="de-DE" sz="1000" cap="small" dirty="0">
                  <a:latin typeface="Arial" panose="020B0604020202020204" pitchFamily="34" charset="0"/>
                </a:endParaRPr>
              </a:p>
            </p:txBody>
          </p:sp>
          <p:sp>
            <p:nvSpPr>
              <p:cNvPr id="1038079640" name="Box: Legendenkarten-Auflistung" hidden="1">
                <a:extLst>
                  <a:ext uri="{FF2B5EF4-FFF2-40B4-BE49-F238E27FC236}">
                    <a16:creationId xmlns:a16="http://schemas.microsoft.com/office/drawing/2014/main" id="{152175BA-E92F-54EA-6C4B-12FBB7EAC7A5}"/>
                  </a:ext>
                </a:extLst>
              </p:cNvPr>
              <p:cNvSpPr/>
              <p:nvPr/>
            </p:nvSpPr>
            <p:spPr>
              <a:xfrm>
                <a:off x="1043653" y="4066854"/>
                <a:ext cx="2595716" cy="82550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51" name="Anlegedreieck Legendenleiste" hidden="1">
                <a:extLst>
                  <a:ext uri="{FF2B5EF4-FFF2-40B4-BE49-F238E27FC236}">
                    <a16:creationId xmlns:a16="http://schemas.microsoft.com/office/drawing/2014/main" id="{5D3B19DD-243F-B319-6B6A-00D655F75339}"/>
                  </a:ext>
                </a:extLst>
              </p:cNvPr>
              <p:cNvSpPr/>
              <p:nvPr/>
            </p:nvSpPr>
            <p:spPr>
              <a:xfrm rot="2706854">
                <a:off x="1152086" y="3160965"/>
                <a:ext cx="632783" cy="632783"/>
              </a:xfrm>
              <a:prstGeom prst="rtTriangle">
                <a:avLst/>
              </a:prstGeom>
              <a:solidFill>
                <a:schemeClr val="bg1"/>
              </a:solidFill>
              <a:ln w="31750"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38079617" name="Legendekarten-Anweisung" hidden="1">
                <a:extLst>
                  <a:ext uri="{FF2B5EF4-FFF2-40B4-BE49-F238E27FC236}">
                    <a16:creationId xmlns:a16="http://schemas.microsoft.com/office/drawing/2014/main" id="{B828E68F-CEAA-AD7E-5962-D2CEEDD1899A}"/>
                  </a:ext>
                </a:extLst>
              </p:cNvPr>
              <p:cNvSpPr txBox="1">
                <a:spLocks noChangeArrowheads="1"/>
              </p:cNvSpPr>
              <p:nvPr/>
            </p:nvSpPr>
            <p:spPr bwMode="auto">
              <a:xfrm>
                <a:off x="1043653" y="4085091"/>
                <a:ext cx="2595716" cy="462280"/>
              </a:xfrm>
              <a:prstGeom prst="rect">
                <a:avLst/>
              </a:prstGeom>
              <a:noFill/>
              <a:ln w="9525">
                <a:noFill/>
                <a:miter lim="800000"/>
                <a:headEnd/>
                <a:tailEnd/>
              </a:ln>
            </p:spPr>
            <p:txBody>
              <a:bodyPr rot="0" vert="horz" wrap="square" lIns="91440" tIns="45720" rIns="91440" bIns="45720" anchor="t" anchorCtr="0">
                <a:noAutofit/>
              </a:bodyPr>
              <a:lstStyle/>
              <a:p>
                <a:pPr algn="ctr"/>
                <a:r>
                  <a:rPr lang="de-DE" sz="1000" dirty="0">
                    <a:effectLst/>
                    <a:latin typeface="Times New Roman" panose="02020603050405020304" pitchFamily="18" charset="0"/>
                    <a:ea typeface="Times New Roman" panose="02020603050405020304" pitchFamily="18" charset="0"/>
                    <a:cs typeface="Times New Roman" panose="02020603050405020304" pitchFamily="18" charset="0"/>
                  </a:rPr>
                  <a:t>Diese Legende besteht aus X Karten:</a:t>
                </a:r>
              </a:p>
              <a:p>
                <a:pPr algn="ctr"/>
                <a:r>
                  <a:rPr lang="de-DE" sz="1000" dirty="0">
                    <a:latin typeface="Times New Roman" panose="02020603050405020304" pitchFamily="18" charset="0"/>
                    <a:ea typeface="Times New Roman" panose="02020603050405020304" pitchFamily="18" charset="0"/>
                    <a:cs typeface="Times New Roman" panose="02020603050405020304" pitchFamily="18" charset="0"/>
                  </a:rPr>
                  <a:t>A, B, C …</a:t>
                </a:r>
                <a:endParaRPr lang="de-DE" sz="1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3" name="Legendenleisten-Nummernfeld">
                <a:extLst>
                  <a:ext uri="{FF2B5EF4-FFF2-40B4-BE49-F238E27FC236}">
                    <a16:creationId xmlns:a16="http://schemas.microsoft.com/office/drawing/2014/main" id="{97A7D79C-8FA6-4EA2-F045-3470FA957B4C}"/>
                  </a:ext>
                </a:extLst>
              </p:cNvPr>
              <p:cNvSpPr/>
              <p:nvPr/>
            </p:nvSpPr>
            <p:spPr>
              <a:xfrm>
                <a:off x="1637932" y="3027981"/>
                <a:ext cx="1407160" cy="914400"/>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16" name="Legendeleisten-Nummer">
                <a:extLst>
                  <a:ext uri="{FF2B5EF4-FFF2-40B4-BE49-F238E27FC236}">
                    <a16:creationId xmlns:a16="http://schemas.microsoft.com/office/drawing/2014/main" id="{FBEA42B7-E475-2581-6AFB-63B02B912AB2}"/>
                  </a:ext>
                </a:extLst>
              </p:cNvPr>
              <p:cNvSpPr txBox="1">
                <a:spLocks noChangeArrowheads="1"/>
              </p:cNvSpPr>
              <p:nvPr/>
            </p:nvSpPr>
            <p:spPr bwMode="auto">
              <a:xfrm>
                <a:off x="1683493" y="2914809"/>
                <a:ext cx="1316038" cy="980109"/>
              </a:xfrm>
              <a:prstGeom prst="rect">
                <a:avLst/>
              </a:prstGeom>
              <a:noFill/>
              <a:ln w="9525">
                <a:noFill/>
                <a:miter lim="800000"/>
                <a:headEnd/>
                <a:tailEnd/>
              </a:ln>
            </p:spPr>
            <p:txBody>
              <a:bodyPr rot="0" vert="horz" wrap="square" lIns="91440" tIns="45720" rIns="91440" bIns="45720" anchor="t" anchorCtr="0">
                <a:noAutofit/>
              </a:bodyPr>
              <a:lstStyle/>
              <a:p>
                <a:pPr algn="ctr"/>
                <a:r>
                  <a:rPr lang="de-DE" sz="7000" dirty="0">
                    <a:effectLst/>
                    <a:latin typeface="Goudy Old Style" panose="02020502050305020303" pitchFamily="18" charset="77"/>
                    <a:ea typeface="Times New Roman" panose="02020603050405020304" pitchFamily="18" charset="0"/>
                    <a:cs typeface="Times New Roman" panose="02020603050405020304" pitchFamily="18" charset="0"/>
                  </a:rPr>
                  <a:t>A</a:t>
                </a:r>
                <a:r>
                  <a:rPr lang="de-DE" sz="5000" dirty="0">
                    <a:latin typeface="Goudy Old Style" panose="02020502050305020303" pitchFamily="18" charset="77"/>
                    <a:ea typeface="Times New Roman" panose="02020603050405020304" pitchFamily="18" charset="0"/>
                    <a:cs typeface="Times New Roman" panose="02020603050405020304" pitchFamily="18" charset="0"/>
                  </a:rPr>
                  <a:t>2</a:t>
                </a:r>
                <a:endParaRPr lang="de-DE" sz="5000" dirty="0">
                  <a:effectLst/>
                  <a:latin typeface="Goudy Old Style" panose="02020502050305020303" pitchFamily="18" charset="77"/>
                  <a:ea typeface="Times New Roman" panose="02020603050405020304" pitchFamily="18" charset="0"/>
                  <a:cs typeface="Times New Roman" panose="02020603050405020304" pitchFamily="18" charset="0"/>
                </a:endParaRPr>
              </a:p>
            </p:txBody>
          </p:sp>
          <p:sp>
            <p:nvSpPr>
              <p:cNvPr id="49" name="Legenden-Name">
                <a:extLst>
                  <a:ext uri="{FF2B5EF4-FFF2-40B4-BE49-F238E27FC236}">
                    <a16:creationId xmlns:a16="http://schemas.microsoft.com/office/drawing/2014/main" id="{6AA7CF35-CE65-344A-4798-EAA918BFB910}"/>
                  </a:ext>
                </a:extLst>
              </p:cNvPr>
              <p:cNvSpPr txBox="1">
                <a:spLocks noChangeArrowheads="1"/>
              </p:cNvSpPr>
              <p:nvPr/>
            </p:nvSpPr>
            <p:spPr bwMode="auto">
              <a:xfrm>
                <a:off x="903186" y="1758676"/>
                <a:ext cx="2876650" cy="1247716"/>
              </a:xfrm>
              <a:prstGeom prst="rect">
                <a:avLst/>
              </a:prstGeom>
              <a:noFill/>
              <a:ln w="9525">
                <a:noFill/>
                <a:miter lim="800000"/>
                <a:headEnd/>
                <a:tailEnd/>
              </a:ln>
            </p:spPr>
            <p:txBody>
              <a:bodyPr rot="0" vert="horz" wrap="square" lIns="98694" tIns="49347" rIns="98694" bIns="49347" anchor="t" anchorCtr="0">
                <a:noAutofit/>
              </a:bodyPr>
              <a:lstStyle/>
              <a:p>
                <a:pPr algn="ctr"/>
                <a:r>
                  <a:rPr lang="de-DE" dirty="0">
                    <a:latin typeface="Times New Roman" panose="02020603050405020304" pitchFamily="18" charset="0"/>
                    <a:ea typeface="Times New Roman" panose="02020603050405020304" pitchFamily="18" charset="0"/>
                    <a:cs typeface="Times New Roman" panose="02020603050405020304" pitchFamily="18" charset="0"/>
                  </a:rPr>
                  <a:t>Fan Legende</a:t>
                </a:r>
                <a:endParaRPr lang="de-DE"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pP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de-DE" b="1" dirty="0">
                    <a:latin typeface="Times New Roman" panose="02020603050405020304" pitchFamily="18" charset="0"/>
                    <a:ea typeface="Times New Roman" panose="02020603050405020304" pitchFamily="18" charset="0"/>
                    <a:cs typeface="Times New Roman" panose="02020603050405020304" pitchFamily="18" charset="0"/>
                  </a:rPr>
                  <a:t>Willkommen in Andor</a:t>
                </a:r>
              </a:p>
              <a:p>
                <a:pPr algn="ctr">
                  <a:spcBef>
                    <a:spcPts val="1295"/>
                  </a:spcBef>
                </a:pPr>
                <a:r>
                  <a:rPr lang="de-DE" b="1" dirty="0">
                    <a:latin typeface="Times New Roman" panose="02020603050405020304" pitchFamily="18" charset="0"/>
                    <a:ea typeface="Times New Roman" panose="02020603050405020304" pitchFamily="18" charset="0"/>
                    <a:cs typeface="Times New Roman" panose="02020603050405020304" pitchFamily="18" charset="0"/>
                  </a:rPr>
                  <a:t>Crashkurs</a:t>
                </a:r>
              </a:p>
            </p:txBody>
          </p:sp>
        </p:grpSp>
      </p:grpSp>
    </p:spTree>
    <p:extLst>
      <p:ext uri="{BB962C8B-B14F-4D97-AF65-F5344CB8AC3E}">
        <p14:creationId xmlns:p14="http://schemas.microsoft.com/office/powerpoint/2010/main" val="30450791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85" name="Faltkarte unten">
            <a:extLst>
              <a:ext uri="{FF2B5EF4-FFF2-40B4-BE49-F238E27FC236}">
                <a16:creationId xmlns:a16="http://schemas.microsoft.com/office/drawing/2014/main" id="{E9998C71-B4C7-8041-A679-F540264C843A}"/>
              </a:ext>
            </a:extLst>
          </p:cNvPr>
          <p:cNvGrpSpPr/>
          <p:nvPr/>
        </p:nvGrpSpPr>
        <p:grpSpPr>
          <a:xfrm>
            <a:off x="440081" y="5371836"/>
            <a:ext cx="6216405" cy="4393732"/>
            <a:chOff x="440081" y="632296"/>
            <a:chExt cx="6216405" cy="4393732"/>
          </a:xfrm>
        </p:grpSpPr>
        <p:grpSp>
          <p:nvGrpSpPr>
            <p:cNvPr id="1086" name="Schere oben">
              <a:extLst>
                <a:ext uri="{FF2B5EF4-FFF2-40B4-BE49-F238E27FC236}">
                  <a16:creationId xmlns:a16="http://schemas.microsoft.com/office/drawing/2014/main" id="{0BBD04F7-0598-8FE4-AA4C-FB9EE23FAFDB}"/>
                </a:ext>
              </a:extLst>
            </p:cNvPr>
            <p:cNvGrpSpPr/>
            <p:nvPr/>
          </p:nvGrpSpPr>
          <p:grpSpPr>
            <a:xfrm>
              <a:off x="440081" y="632296"/>
              <a:ext cx="372843" cy="154209"/>
              <a:chOff x="0" y="0"/>
              <a:chExt cx="344964" cy="142875"/>
            </a:xfrm>
          </p:grpSpPr>
          <p:pic>
            <p:nvPicPr>
              <p:cNvPr id="1038079708" name="Schere Grafik">
                <a:extLst>
                  <a:ext uri="{FF2B5EF4-FFF2-40B4-BE49-F238E27FC236}">
                    <a16:creationId xmlns:a16="http://schemas.microsoft.com/office/drawing/2014/main" id="{35B59303-BF7A-7C95-2D85-E5C95DA1F71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80988" cy="142875"/>
              </a:xfrm>
              <a:prstGeom prst="rect">
                <a:avLst/>
              </a:prstGeom>
              <a:effectLst/>
            </p:spPr>
          </p:pic>
          <p:cxnSp>
            <p:nvCxnSpPr>
              <p:cNvPr id="1038079709" name="Strichlinie Schere">
                <a:extLst>
                  <a:ext uri="{FF2B5EF4-FFF2-40B4-BE49-F238E27FC236}">
                    <a16:creationId xmlns:a16="http://schemas.microsoft.com/office/drawing/2014/main" id="{C4C52C83-3728-4207-59A4-353FF1295782}"/>
                  </a:ext>
                </a:extLst>
              </p:cNvPr>
              <p:cNvCxnSpPr/>
              <p:nvPr/>
            </p:nvCxnSpPr>
            <p:spPr>
              <a:xfrm flipH="1">
                <a:off x="140494" y="73819"/>
                <a:ext cx="204470" cy="0"/>
              </a:xfrm>
              <a:prstGeom prst="line">
                <a:avLst/>
              </a:prstGeom>
              <a:ln w="6350">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087" name="Schneidelinie">
              <a:extLst>
                <a:ext uri="{FF2B5EF4-FFF2-40B4-BE49-F238E27FC236}">
                  <a16:creationId xmlns:a16="http://schemas.microsoft.com/office/drawing/2014/main" id="{5AA3C107-5F39-39F6-3796-25C1BEC1D2C2}"/>
                </a:ext>
              </a:extLst>
            </p:cNvPr>
            <p:cNvSpPr>
              <a:spLocks/>
            </p:cNvSpPr>
            <p:nvPr/>
          </p:nvSpPr>
          <p:spPr>
            <a:xfrm>
              <a:off x="903185" y="709402"/>
              <a:ext cx="5753301" cy="4316626"/>
            </a:xfrm>
            <a:prstGeom prst="rect">
              <a:avLst/>
            </a:prstGeom>
            <a:noFill/>
            <a:ln w="63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8694" tIns="49347" rIns="98694" bIns="49347" numCol="1" spcCol="0" rtlCol="0" fromWordArt="0" anchor="ctr" anchorCtr="0" forceAA="0" compatLnSpc="1">
              <a:prstTxWarp prst="textNoShape">
                <a:avLst/>
              </a:prstTxWarp>
              <a:noAutofit/>
            </a:bodyPr>
            <a:lstStyle/>
            <a:p>
              <a:endParaRPr lang="de-DE" sz="2115"/>
            </a:p>
          </p:txBody>
        </p:sp>
        <p:grpSp>
          <p:nvGrpSpPr>
            <p:cNvPr id="1038079680" name="Rückseite (rechts)">
              <a:extLst>
                <a:ext uri="{FF2B5EF4-FFF2-40B4-BE49-F238E27FC236}">
                  <a16:creationId xmlns:a16="http://schemas.microsoft.com/office/drawing/2014/main" id="{4679BDF2-BECA-2C19-4B34-09FB094AFF61}"/>
                </a:ext>
              </a:extLst>
            </p:cNvPr>
            <p:cNvGrpSpPr/>
            <p:nvPr/>
          </p:nvGrpSpPr>
          <p:grpSpPr>
            <a:xfrm>
              <a:off x="3779836" y="709401"/>
              <a:ext cx="2876649" cy="4316627"/>
              <a:chOff x="3779836" y="709401"/>
              <a:chExt cx="2876649" cy="4316627"/>
            </a:xfrm>
          </p:grpSpPr>
          <p:sp>
            <p:nvSpPr>
              <p:cNvPr id="1038079690" name="Textfeld Beschreibung***">
                <a:extLst>
                  <a:ext uri="{FF2B5EF4-FFF2-40B4-BE49-F238E27FC236}">
                    <a16:creationId xmlns:a16="http://schemas.microsoft.com/office/drawing/2014/main" id="{8061712B-6EE1-C0B8-E15C-FF646EEEE598}"/>
                  </a:ext>
                </a:extLst>
              </p:cNvPr>
              <p:cNvSpPr txBox="1">
                <a:spLocks noChangeArrowheads="1"/>
              </p:cNvSpPr>
              <p:nvPr/>
            </p:nvSpPr>
            <p:spPr bwMode="auto">
              <a:xfrm>
                <a:off x="3779836" y="709401"/>
                <a:ext cx="2876649" cy="4316626"/>
              </a:xfrm>
              <a:prstGeom prst="rect">
                <a:avLst/>
              </a:prstGeom>
              <a:noFill/>
              <a:ln w="6350">
                <a:solidFill>
                  <a:schemeClr val="bg1">
                    <a:lumMod val="8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8694" tIns="49347" rIns="98694" bIns="49347" numCol="1" anchor="t" anchorCtr="0" compatLnSpc="1">
                <a:prstTxWarp prst="textNoShape">
                  <a:avLst/>
                </a:prstTxWarp>
              </a:bodyPr>
              <a:lstStyle/>
              <a:p>
                <a:pPr algn="just" defTabSz="986912" eaLnBrk="0" fontAlgn="base" hangingPunct="0">
                  <a:spcBef>
                    <a:spcPct val="0"/>
                  </a:spcBef>
                  <a:spcAft>
                    <a:spcPct val="0"/>
                  </a:spcAft>
                </a:pPr>
                <a:endParaRPr lang="de-DE" altLang="de-DE" sz="500" b="1" dirty="0">
                  <a:latin typeface="Times New Roman" panose="02020603050405020304" pitchFamily="18" charset="0"/>
                  <a:ea typeface="Times New Roman" panose="02020603050405020304" pitchFamily="18" charset="0"/>
                  <a:cs typeface="Times New Roman" panose="02020603050405020304" pitchFamily="18" charset="0"/>
                </a:endParaRPr>
              </a:p>
              <a:p>
                <a:pPr marL="0" lvl="1" algn="just" defTabSz="986912" eaLnBrk="0" fontAlgn="base" hangingPunct="0">
                  <a:spcBef>
                    <a:spcPct val="0"/>
                  </a:spcBef>
                  <a:spcAft>
                    <a:spcPct val="0"/>
                  </a:spcAft>
                </a:pPr>
                <a:r>
                  <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rPr>
                  <a:t>Freie Aktionen:</a:t>
                </a:r>
              </a:p>
              <a:p>
                <a:pPr marL="0" lvl="1"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Diese Aktionen kosten keine Stunden und können (auch mehrfach) ausgeführt werden, auch wenn der Spieler nicht am Zug ist – jedoch nicht im Vorbeigehen:</a:t>
                </a:r>
              </a:p>
              <a:p>
                <a:pPr marL="0" lvl="1" algn="just" defTabSz="986912" eaLnBrk="0" fontAlgn="base" hangingPunct="0">
                  <a:spcBef>
                    <a:spcPct val="0"/>
                  </a:spcBef>
                  <a:spcAft>
                    <a:spcPct val="0"/>
                  </a:spcAft>
                </a:pPr>
                <a:endParaRPr lang="de-DE" altLang="de-DE" sz="500" dirty="0">
                  <a:latin typeface="Times New Roman" panose="02020603050405020304" pitchFamily="18" charset="0"/>
                  <a:ea typeface="Times New Roman" panose="02020603050405020304" pitchFamily="18" charset="0"/>
                  <a:cs typeface="Times New Roman" panose="02020603050405020304" pitchFamily="18" charset="0"/>
                </a:endParaRPr>
              </a:p>
              <a:p>
                <a:pPr marL="72000" lvl="1" indent="-72000" algn="just" defTabSz="986912" eaLnBrk="0" fontAlgn="base" hangingPunct="0">
                  <a:spcBef>
                    <a:spcPct val="0"/>
                  </a:spcBef>
                  <a:spcAft>
                    <a:spcPct val="0"/>
                  </a:spcAft>
                  <a:buFont typeface="Arial" panose="020B0604020202020204" pitchFamily="34" charset="0"/>
                  <a:buChar char="•"/>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Gold/Edelsteine oder Gegenstände von einem Feld aufnehmen, auf einem Feld ablegen oder mit einem Helden auf demselben Feld tauschen</a:t>
                </a:r>
              </a:p>
              <a:p>
                <a:pPr marL="72000" lvl="1" indent="-72000" algn="just" defTabSz="986912" eaLnBrk="0" fontAlgn="base" hangingPunct="0">
                  <a:spcBef>
                    <a:spcPct val="0"/>
                  </a:spcBef>
                  <a:spcAft>
                    <a:spcPct val="0"/>
                  </a:spcAft>
                  <a:buFont typeface="Arial" panose="020B0604020202020204" pitchFamily="34" charset="0"/>
                  <a:buChar char="•"/>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Brunnen leeren</a:t>
                </a:r>
              </a:p>
              <a:p>
                <a:pPr marL="72000" lvl="1" indent="-72000" algn="just" defTabSz="986912" eaLnBrk="0" fontAlgn="base" hangingPunct="0">
                  <a:spcBef>
                    <a:spcPct val="0"/>
                  </a:spcBef>
                  <a:spcAft>
                    <a:spcPct val="0"/>
                  </a:spcAft>
                  <a:buFont typeface="Arial" panose="020B0604020202020204" pitchFamily="34" charset="0"/>
                  <a:buChar char="•"/>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Bei einem Händler einkaufen</a:t>
                </a:r>
              </a:p>
              <a:p>
                <a:pPr marL="72000" lvl="1" indent="-72000" algn="just" defTabSz="986912" eaLnBrk="0" fontAlgn="base" hangingPunct="0">
                  <a:spcBef>
                    <a:spcPct val="0"/>
                  </a:spcBef>
                  <a:spcAft>
                    <a:spcPct val="0"/>
                  </a:spcAft>
                  <a:buFont typeface="Arial" panose="020B0604020202020204" pitchFamily="34" charset="0"/>
                  <a:buChar char="•"/>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Gegenstände benutzen</a:t>
                </a:r>
              </a:p>
              <a:p>
                <a:pPr marL="0" lvl="1" algn="just" defTabSz="986912" eaLnBrk="0" fontAlgn="base" hangingPunct="0">
                  <a:spcBef>
                    <a:spcPct val="0"/>
                  </a:spcBef>
                  <a:spcAft>
                    <a:spcPct val="0"/>
                  </a:spcAft>
                </a:pPr>
                <a:endParaRPr lang="de-DE" altLang="de-DE" sz="500" dirty="0">
                  <a:latin typeface="Times New Roman" panose="02020603050405020304" pitchFamily="18" charset="0"/>
                  <a:ea typeface="Times New Roman" panose="02020603050405020304" pitchFamily="18" charset="0"/>
                  <a:cs typeface="Times New Roman" panose="02020603050405020304" pitchFamily="18" charset="0"/>
                </a:endParaRPr>
              </a:p>
              <a:p>
                <a:pPr marL="0" lvl="1"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Bevor ihr mit dem Spiel beginnt, sollte sich jeder Spieler die besondere Fähigkeit seines Helden durchlesen. Es ist meist sehr hilfreich diese im Spiel einzusetzen. Solltet ihr feststellen, dass ihr die Aufgaben nicht am ersten Tag erfüllen konntet, stellt alles wieder zurück und versucht es noch einmal.</a:t>
                </a:r>
              </a:p>
              <a:p>
                <a:pPr marL="0" lvl="1" algn="just" defTabSz="986912" eaLnBrk="0" fontAlgn="base" hangingPunct="0">
                  <a:spcBef>
                    <a:spcPct val="0"/>
                  </a:spcBef>
                  <a:spcAft>
                    <a:spcPct val="0"/>
                  </a:spcAft>
                </a:pPr>
                <a:r>
                  <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rPr>
                  <a:t>Hinweis:</a:t>
                </a:r>
              </a:p>
              <a:p>
                <a:pPr marL="72000" lvl="1"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Um die Planungszeit für jeden Spieler zu reduzieren könnt ihr ausmachen, dass Änderungen vorgenommen werden dürfen, solange noch keine neuen Informationen ins Spiel gekommen sind. Falls also ein Spieler feststellt, dass er doch lieber in kleineren Schritten gelaufen wäre oder er etwas vergessen hat, darf er das nachholen – es sei denn es ist etwas passiert, was er zu diesem Zeitpunkt noch nicht wusste (z.B. Ereignis, neue Legendenkarte, Kampf, …)</a:t>
                </a:r>
              </a:p>
              <a:p>
                <a:pPr marL="0" lvl="1" algn="just" defTabSz="986912" eaLnBrk="0" fontAlgn="base" hangingPunct="0">
                  <a:spcBef>
                    <a:spcPct val="0"/>
                  </a:spcBef>
                  <a:spcAft>
                    <a:spcPct val="0"/>
                  </a:spcAft>
                </a:pPr>
                <a:endParaRPr lang="de-DE" altLang="de-DE" sz="500" dirty="0">
                  <a:latin typeface="Times New Roman" panose="02020603050405020304" pitchFamily="18" charset="0"/>
                  <a:ea typeface="Times New Roman" panose="02020603050405020304" pitchFamily="18" charset="0"/>
                  <a:cs typeface="Times New Roman" panose="02020603050405020304" pitchFamily="18" charset="0"/>
                </a:endParaRPr>
              </a:p>
              <a:p>
                <a:pPr marL="0" lvl="1"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Bei 2 Spielern erhält die Heldengruppe 1 Trinkschlauch</a:t>
                </a:r>
              </a:p>
              <a:p>
                <a:pPr marL="0" lvl="1"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(siehe Ausrüstungstafel).</a:t>
                </a:r>
              </a:p>
              <a:p>
                <a:pPr marL="0" lvl="1" algn="just" defTabSz="986912" eaLnBrk="0" fontAlgn="base" hangingPunct="0">
                  <a:spcBef>
                    <a:spcPct val="0"/>
                  </a:spcBef>
                  <a:spcAft>
                    <a:spcPct val="0"/>
                  </a:spcAft>
                </a:pPr>
                <a:endParaRPr lang="de-DE" altLang="de-DE" sz="300" dirty="0">
                  <a:latin typeface="Times New Roman" panose="02020603050405020304" pitchFamily="18" charset="0"/>
                  <a:ea typeface="Times New Roman" panose="02020603050405020304" pitchFamily="18" charset="0"/>
                  <a:cs typeface="Times New Roman" panose="02020603050405020304" pitchFamily="18" charset="0"/>
                </a:endParaRPr>
              </a:p>
              <a:p>
                <a:pPr marL="0" lvl="1"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Der Held mit dem niedrigsten Rang beginnt jetzt.</a:t>
                </a:r>
              </a:p>
              <a:p>
                <a:pPr marL="0" lvl="1" algn="just" defTabSz="986912" eaLnBrk="0" fontAlgn="base" hangingPunct="0">
                  <a:spcBef>
                    <a:spcPct val="0"/>
                  </a:spcBef>
                  <a:spcAft>
                    <a:spcPct val="0"/>
                  </a:spcAft>
                </a:pPr>
                <a:endParaRPr lang="de-DE" altLang="de-DE" sz="850" dirty="0">
                  <a:latin typeface="Times New Roman" panose="02020603050405020304" pitchFamily="18" charset="0"/>
                  <a:ea typeface="Times New Roman" panose="02020603050405020304" pitchFamily="18" charset="0"/>
                  <a:cs typeface="Times New Roman" panose="02020603050405020304" pitchFamily="18" charset="0"/>
                </a:endParaRPr>
              </a:p>
              <a:p>
                <a:pPr marL="0" lvl="1" algn="just" defTabSz="986912" eaLnBrk="0" fontAlgn="base" hangingPunct="0">
                  <a:spcBef>
                    <a:spcPct val="0"/>
                  </a:spcBef>
                  <a:spcAft>
                    <a:spcPct val="0"/>
                  </a:spcAft>
                </a:pPr>
                <a:endParaRPr lang="de-DE" altLang="de-DE" sz="920" dirty="0">
                  <a:latin typeface="Times New Roman" panose="02020603050405020304" pitchFamily="18" charset="0"/>
                  <a:ea typeface="Times New Roman" panose="02020603050405020304" pitchFamily="18" charset="0"/>
                  <a:cs typeface="Times New Roman" panose="02020603050405020304" pitchFamily="18" charset="0"/>
                </a:endParaRPr>
              </a:p>
              <a:p>
                <a:pPr marL="72000" lvl="1" algn="just" defTabSz="986912" eaLnBrk="0" fontAlgn="base" hangingPunct="0">
                  <a:spcBef>
                    <a:spcPct val="0"/>
                  </a:spcBef>
                  <a:spcAft>
                    <a:spcPct val="0"/>
                  </a:spcAft>
                </a:pPr>
                <a:endParaRPr lang="de-DE" altLang="de-DE" sz="920" dirty="0">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1038079691" name="Aufgabe-Linie unten" hidden="1">
                <a:extLst>
                  <a:ext uri="{FF2B5EF4-FFF2-40B4-BE49-F238E27FC236}">
                    <a16:creationId xmlns:a16="http://schemas.microsoft.com/office/drawing/2014/main" id="{8F894E82-6758-ED61-33A9-9114433335D8}"/>
                  </a:ext>
                </a:extLst>
              </p:cNvPr>
              <p:cNvCxnSpPr>
                <a:cxnSpLocks/>
              </p:cNvCxnSpPr>
              <p:nvPr/>
            </p:nvCxnSpPr>
            <p:spPr>
              <a:xfrm>
                <a:off x="3847166" y="2678484"/>
                <a:ext cx="2741987" cy="0"/>
              </a:xfrm>
              <a:prstGeom prst="line">
                <a:avLst/>
              </a:prstGeom>
              <a:ln w="31750" cmpd="thinThick">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8079692" name="Aufgabe-Linie oben" hidden="1">
                <a:extLst>
                  <a:ext uri="{FF2B5EF4-FFF2-40B4-BE49-F238E27FC236}">
                    <a16:creationId xmlns:a16="http://schemas.microsoft.com/office/drawing/2014/main" id="{475C33C1-21AC-22DF-C2E4-E1F6C776C97D}"/>
                  </a:ext>
                </a:extLst>
              </p:cNvPr>
              <p:cNvCxnSpPr>
                <a:cxnSpLocks/>
              </p:cNvCxnSpPr>
              <p:nvPr/>
            </p:nvCxnSpPr>
            <p:spPr>
              <a:xfrm>
                <a:off x="3847166" y="1517356"/>
                <a:ext cx="2741987" cy="0"/>
              </a:xfrm>
              <a:prstGeom prst="line">
                <a:avLst/>
              </a:prstGeom>
              <a:ln w="31750" cmpd="thickThin">
                <a:solidFill>
                  <a:schemeClr val="tx1"/>
                </a:solidFill>
              </a:ln>
            </p:spPr>
            <p:style>
              <a:lnRef idx="1">
                <a:schemeClr val="accent1"/>
              </a:lnRef>
              <a:fillRef idx="0">
                <a:schemeClr val="accent1"/>
              </a:fillRef>
              <a:effectRef idx="0">
                <a:schemeClr val="accent1"/>
              </a:effectRef>
              <a:fontRef idx="minor">
                <a:schemeClr val="tx1"/>
              </a:fontRef>
            </p:style>
          </p:cxnSp>
          <p:pic>
            <p:nvPicPr>
              <p:cNvPr id="1038079693" name="Abschlussgrafik">
                <a:extLst>
                  <a:ext uri="{FF2B5EF4-FFF2-40B4-BE49-F238E27FC236}">
                    <a16:creationId xmlns:a16="http://schemas.microsoft.com/office/drawing/2014/main" id="{4924A93B-D23D-FDD7-3194-523BB56ADCB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32360" y="4735198"/>
                <a:ext cx="1371600" cy="290830"/>
              </a:xfrm>
              <a:prstGeom prst="rect">
                <a:avLst/>
              </a:prstGeom>
              <a:noFill/>
              <a:ln>
                <a:noFill/>
              </a:ln>
            </p:spPr>
          </p:pic>
          <p:sp>
            <p:nvSpPr>
              <p:cNvPr id="1038079694" name="Textfeld Würfelereignis 5&amp;6" hidden="1">
                <a:extLst>
                  <a:ext uri="{FF2B5EF4-FFF2-40B4-BE49-F238E27FC236}">
                    <a16:creationId xmlns:a16="http://schemas.microsoft.com/office/drawing/2014/main" id="{3F83AACD-F047-7084-3060-86EFB46CBA8E}"/>
                  </a:ext>
                </a:extLst>
              </p:cNvPr>
              <p:cNvSpPr txBox="1"/>
              <p:nvPr/>
            </p:nvSpPr>
            <p:spPr>
              <a:xfrm>
                <a:off x="4271082" y="3613835"/>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5&amp;6</a:t>
                </a:r>
              </a:p>
            </p:txBody>
          </p:sp>
          <p:pic>
            <p:nvPicPr>
              <p:cNvPr id="1038079695" name="Würfel 6" hidden="1">
                <a:extLst>
                  <a:ext uri="{FF2B5EF4-FFF2-40B4-BE49-F238E27FC236}">
                    <a16:creationId xmlns:a16="http://schemas.microsoft.com/office/drawing/2014/main" id="{21083F09-A2B8-1838-5283-48A7CE75B2D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3811" y="3663873"/>
                <a:ext cx="148590" cy="147955"/>
              </a:xfrm>
              <a:prstGeom prst="rect">
                <a:avLst/>
              </a:prstGeom>
              <a:noFill/>
              <a:ln>
                <a:noFill/>
              </a:ln>
            </p:spPr>
          </p:pic>
          <p:pic>
            <p:nvPicPr>
              <p:cNvPr id="1038079696" name="Würfel 5" hidden="1">
                <a:extLst>
                  <a:ext uri="{FF2B5EF4-FFF2-40B4-BE49-F238E27FC236}">
                    <a16:creationId xmlns:a16="http://schemas.microsoft.com/office/drawing/2014/main" id="{EA47A43E-6B1E-C083-4D7E-FBFCE1465506}"/>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36068" y="3662221"/>
                <a:ext cx="147955" cy="147955"/>
              </a:xfrm>
              <a:prstGeom prst="rect">
                <a:avLst/>
              </a:prstGeom>
              <a:noFill/>
              <a:ln>
                <a:noFill/>
              </a:ln>
            </p:spPr>
          </p:pic>
          <p:sp>
            <p:nvSpPr>
              <p:cNvPr id="1038079697" name="Box: Würfelereignis 5&amp;6" hidden="1">
                <a:extLst>
                  <a:ext uri="{FF2B5EF4-FFF2-40B4-BE49-F238E27FC236}">
                    <a16:creationId xmlns:a16="http://schemas.microsoft.com/office/drawing/2014/main" id="{90AC3972-2349-2FBD-2CE9-05C952497D44}"/>
                  </a:ext>
                </a:extLst>
              </p:cNvPr>
              <p:cNvSpPr/>
              <p:nvPr/>
            </p:nvSpPr>
            <p:spPr>
              <a:xfrm>
                <a:off x="3897676" y="3614122"/>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98" name="Textfeld Würfelereignis 3&amp;4" hidden="1">
                <a:extLst>
                  <a:ext uri="{FF2B5EF4-FFF2-40B4-BE49-F238E27FC236}">
                    <a16:creationId xmlns:a16="http://schemas.microsoft.com/office/drawing/2014/main" id="{603934C4-03E0-AE32-4D4B-B3A06D0CE726}"/>
                  </a:ext>
                </a:extLst>
              </p:cNvPr>
              <p:cNvSpPr txBox="1"/>
              <p:nvPr/>
            </p:nvSpPr>
            <p:spPr>
              <a:xfrm>
                <a:off x="4276475" y="3069307"/>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3&amp;4</a:t>
                </a:r>
              </a:p>
            </p:txBody>
          </p:sp>
          <p:pic>
            <p:nvPicPr>
              <p:cNvPr id="1038079699" name="Würfel 4" hidden="1">
                <a:extLst>
                  <a:ext uri="{FF2B5EF4-FFF2-40B4-BE49-F238E27FC236}">
                    <a16:creationId xmlns:a16="http://schemas.microsoft.com/office/drawing/2014/main" id="{1E83DE11-EF26-094C-C72E-C1135D6D955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31694" y="3116469"/>
                <a:ext cx="144780" cy="148590"/>
              </a:xfrm>
              <a:prstGeom prst="rect">
                <a:avLst/>
              </a:prstGeom>
              <a:noFill/>
              <a:ln>
                <a:noFill/>
              </a:ln>
            </p:spPr>
          </p:pic>
          <p:pic>
            <p:nvPicPr>
              <p:cNvPr id="1038079700" name="Würfel 3" hidden="1">
                <a:extLst>
                  <a:ext uri="{FF2B5EF4-FFF2-40B4-BE49-F238E27FC236}">
                    <a16:creationId xmlns:a16="http://schemas.microsoft.com/office/drawing/2014/main" id="{8B154C27-18DC-B3E2-C32A-0CFA07254DF7}"/>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7885" y="3116469"/>
                <a:ext cx="147320" cy="148590"/>
              </a:xfrm>
              <a:prstGeom prst="rect">
                <a:avLst/>
              </a:prstGeom>
              <a:noFill/>
              <a:ln>
                <a:noFill/>
              </a:ln>
            </p:spPr>
          </p:pic>
          <p:sp>
            <p:nvSpPr>
              <p:cNvPr id="1038079701" name="Box: Würfelereignis 3&amp;4" hidden="1">
                <a:extLst>
                  <a:ext uri="{FF2B5EF4-FFF2-40B4-BE49-F238E27FC236}">
                    <a16:creationId xmlns:a16="http://schemas.microsoft.com/office/drawing/2014/main" id="{77CB6186-27C6-8008-4228-0F9F431D10D2}"/>
                  </a:ext>
                </a:extLst>
              </p:cNvPr>
              <p:cNvSpPr/>
              <p:nvPr/>
            </p:nvSpPr>
            <p:spPr>
              <a:xfrm>
                <a:off x="3897676" y="3076689"/>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702" name="Textfeld Würfelereignis 1&amp;2" hidden="1">
                <a:extLst>
                  <a:ext uri="{FF2B5EF4-FFF2-40B4-BE49-F238E27FC236}">
                    <a16:creationId xmlns:a16="http://schemas.microsoft.com/office/drawing/2014/main" id="{8A96CE00-9E2D-84DC-9A22-90C0AA7EF2D4}"/>
                  </a:ext>
                </a:extLst>
              </p:cNvPr>
              <p:cNvSpPr txBox="1"/>
              <p:nvPr/>
            </p:nvSpPr>
            <p:spPr>
              <a:xfrm>
                <a:off x="4276475" y="2544036"/>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1&amp;2</a:t>
                </a:r>
              </a:p>
            </p:txBody>
          </p:sp>
          <p:pic>
            <p:nvPicPr>
              <p:cNvPr id="1038079703" name="Würfel 2" hidden="1">
                <a:extLst>
                  <a:ext uri="{FF2B5EF4-FFF2-40B4-BE49-F238E27FC236}">
                    <a16:creationId xmlns:a16="http://schemas.microsoft.com/office/drawing/2014/main" id="{A84C5E5E-1BE9-23BE-BAB7-167A9AA32895}"/>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27250" y="2586696"/>
                <a:ext cx="149225" cy="148590"/>
              </a:xfrm>
              <a:prstGeom prst="rect">
                <a:avLst/>
              </a:prstGeom>
              <a:noFill/>
              <a:ln>
                <a:noFill/>
              </a:ln>
            </p:spPr>
          </p:pic>
          <p:pic>
            <p:nvPicPr>
              <p:cNvPr id="1038079704" name="Würfel 1" hidden="1">
                <a:extLst>
                  <a:ext uri="{FF2B5EF4-FFF2-40B4-BE49-F238E27FC236}">
                    <a16:creationId xmlns:a16="http://schemas.microsoft.com/office/drawing/2014/main" id="{A14942D3-B6D5-C0E5-063F-C0E613100787}"/>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939243" y="2589996"/>
                <a:ext cx="144780" cy="148590"/>
              </a:xfrm>
              <a:prstGeom prst="rect">
                <a:avLst/>
              </a:prstGeom>
              <a:noFill/>
              <a:ln>
                <a:noFill/>
              </a:ln>
            </p:spPr>
          </p:pic>
          <p:sp>
            <p:nvSpPr>
              <p:cNvPr id="1038079705" name="Box: Würfelereignis 1&amp;2" hidden="1">
                <a:extLst>
                  <a:ext uri="{FF2B5EF4-FFF2-40B4-BE49-F238E27FC236}">
                    <a16:creationId xmlns:a16="http://schemas.microsoft.com/office/drawing/2014/main" id="{304A3587-8780-715D-6C9B-616D5145F706}"/>
                  </a:ext>
                </a:extLst>
              </p:cNvPr>
              <p:cNvSpPr/>
              <p:nvPr/>
            </p:nvSpPr>
            <p:spPr>
              <a:xfrm>
                <a:off x="3897676" y="2539543"/>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pic>
            <p:nvPicPr>
              <p:cNvPr id="1038079706" name="Pfeil Weiterlesen" hidden="1">
                <a:extLst>
                  <a:ext uri="{FF2B5EF4-FFF2-40B4-BE49-F238E27FC236}">
                    <a16:creationId xmlns:a16="http://schemas.microsoft.com/office/drawing/2014/main" id="{ECD185C5-BA52-474E-A633-3C2C7827B400}"/>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107806" y="4698384"/>
                <a:ext cx="446801" cy="284120"/>
              </a:xfrm>
              <a:prstGeom prst="rect">
                <a:avLst/>
              </a:prstGeom>
              <a:noFill/>
              <a:ln>
                <a:noFill/>
              </a:ln>
            </p:spPr>
          </p:pic>
          <p:sp>
            <p:nvSpPr>
              <p:cNvPr id="1038079707" name="Textfeld Weiterlesen" hidden="1">
                <a:extLst>
                  <a:ext uri="{FF2B5EF4-FFF2-40B4-BE49-F238E27FC236}">
                    <a16:creationId xmlns:a16="http://schemas.microsoft.com/office/drawing/2014/main" id="{AA3483E3-0BD5-C206-8FA9-DEC62708351E}"/>
                  </a:ext>
                </a:extLst>
              </p:cNvPr>
              <p:cNvSpPr txBox="1"/>
              <p:nvPr/>
            </p:nvSpPr>
            <p:spPr>
              <a:xfrm>
                <a:off x="4084023" y="4723014"/>
                <a:ext cx="2198930" cy="233910"/>
              </a:xfrm>
              <a:prstGeom prst="rect">
                <a:avLst/>
              </a:prstGeom>
              <a:noFill/>
            </p:spPr>
            <p:txBody>
              <a:bodyPr wrap="square" rtlCol="0">
                <a:spAutoFit/>
              </a:bodyPr>
              <a:lstStyle/>
              <a:p>
                <a:pPr marL="0" marR="0" lvl="0" indent="0" defTabSz="986912" rtl="0" eaLnBrk="0" fontAlgn="base" latinLnBrk="0" hangingPunct="0">
                  <a:lnSpc>
                    <a:spcPct val="100000"/>
                  </a:lnSpc>
                  <a:spcBef>
                    <a:spcPct val="0"/>
                  </a:spcBef>
                  <a:spcAft>
                    <a:spcPct val="0"/>
                  </a:spcAft>
                  <a:buClrTx/>
                  <a:buSzTx/>
                  <a:buFontTx/>
                  <a:buNone/>
                  <a:tabLst/>
                  <a:defRPr/>
                </a:pPr>
                <a:r>
                  <a:rPr kumimoji="0" lang="de-DE" altLang="de-DE" sz="92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Lest jetzt weiter auf Legedenkarte A4.</a:t>
                </a:r>
              </a:p>
            </p:txBody>
          </p:sp>
        </p:grpSp>
        <p:grpSp>
          <p:nvGrpSpPr>
            <p:cNvPr id="1038079681" name="Vorderseite (links)">
              <a:extLst>
                <a:ext uri="{FF2B5EF4-FFF2-40B4-BE49-F238E27FC236}">
                  <a16:creationId xmlns:a16="http://schemas.microsoft.com/office/drawing/2014/main" id="{840EEDDF-4E88-ED57-D38B-1F342809257C}"/>
                </a:ext>
              </a:extLst>
            </p:cNvPr>
            <p:cNvGrpSpPr/>
            <p:nvPr/>
          </p:nvGrpSpPr>
          <p:grpSpPr>
            <a:xfrm>
              <a:off x="903186" y="845721"/>
              <a:ext cx="2876650" cy="4046633"/>
              <a:chOff x="903186" y="845721"/>
              <a:chExt cx="2876650" cy="4046633"/>
            </a:xfrm>
          </p:grpSpPr>
          <p:pic>
            <p:nvPicPr>
              <p:cNvPr id="1038079682" name="Andor Logo oben" descr="Ein Bild, das Typografie, Symbol, Schrift, Logo enthält.&#10;&#10;Automatisch generierte Beschreibung">
                <a:extLst>
                  <a:ext uri="{FF2B5EF4-FFF2-40B4-BE49-F238E27FC236}">
                    <a16:creationId xmlns:a16="http://schemas.microsoft.com/office/drawing/2014/main" id="{E12AA9AA-DB5A-7E95-5A12-5D3ABCDBD633}"/>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09191" y="1191530"/>
                <a:ext cx="1464641" cy="545557"/>
              </a:xfrm>
              <a:prstGeom prst="rect">
                <a:avLst/>
              </a:prstGeom>
            </p:spPr>
          </p:pic>
          <p:sp>
            <p:nvSpPr>
              <p:cNvPr id="1038079683" name="Andor Logo Text">
                <a:extLst>
                  <a:ext uri="{FF2B5EF4-FFF2-40B4-BE49-F238E27FC236}">
                    <a16:creationId xmlns:a16="http://schemas.microsoft.com/office/drawing/2014/main" id="{4EEC1875-FE2D-4FB7-16F9-2FF4895A3575}"/>
                  </a:ext>
                </a:extLst>
              </p:cNvPr>
              <p:cNvSpPr txBox="1">
                <a:spLocks noChangeArrowheads="1"/>
              </p:cNvSpPr>
              <p:nvPr/>
            </p:nvSpPr>
            <p:spPr bwMode="auto">
              <a:xfrm>
                <a:off x="903186" y="845721"/>
                <a:ext cx="2876649" cy="567146"/>
              </a:xfrm>
              <a:prstGeom prst="rect">
                <a:avLst/>
              </a:prstGeom>
              <a:blipFill dpi="0" rotWithShape="1">
                <a:blip r:embed="rId12">
                  <a:alphaModFix amt="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8694" tIns="49347" rIns="98694" bIns="49347" numCol="1" anchor="t" anchorCtr="0" compatLnSpc="1">
                <a:prstTxWarp prst="textNoShape">
                  <a:avLst/>
                </a:prstTxWarp>
              </a:bodyPr>
              <a:lstStyle/>
              <a:p>
                <a:pPr algn="ctr" defTabSz="986912" eaLnBrk="0" fontAlgn="base" hangingPunct="0">
                  <a:lnSpc>
                    <a:spcPts val="1000"/>
                  </a:lnSpc>
                  <a:spcBef>
                    <a:spcPct val="0"/>
                  </a:spcBef>
                  <a:spcAft>
                    <a:spcPct val="0"/>
                  </a:spcAft>
                </a:pP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Die</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200" cap="small" dirty="0">
                    <a:latin typeface="Times New Roman" panose="02020603050405020304" pitchFamily="18" charset="0"/>
                    <a:ea typeface="Times New Roman" panose="02020603050405020304" pitchFamily="18" charset="0"/>
                    <a:cs typeface="Times New Roman" panose="02020603050405020304" pitchFamily="18" charset="0"/>
                  </a:rPr>
                  <a:t>Legenden</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Von</a:t>
                </a:r>
                <a:endParaRPr lang="de-DE" altLang="de-DE" sz="1000" cap="small" dirty="0">
                  <a:latin typeface="Arial" panose="020B0604020202020204" pitchFamily="34" charset="0"/>
                </a:endParaRPr>
              </a:p>
            </p:txBody>
          </p:sp>
          <p:sp>
            <p:nvSpPr>
              <p:cNvPr id="1038079684" name="Box: Legendenkarten-Auflistung" hidden="1">
                <a:extLst>
                  <a:ext uri="{FF2B5EF4-FFF2-40B4-BE49-F238E27FC236}">
                    <a16:creationId xmlns:a16="http://schemas.microsoft.com/office/drawing/2014/main" id="{BB59503A-7828-A358-8214-1B377DCF96F5}"/>
                  </a:ext>
                </a:extLst>
              </p:cNvPr>
              <p:cNvSpPr/>
              <p:nvPr/>
            </p:nvSpPr>
            <p:spPr>
              <a:xfrm>
                <a:off x="1043653" y="4066854"/>
                <a:ext cx="2595716" cy="82550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85" name="Anlegedreieck Legendenleiste" hidden="1">
                <a:extLst>
                  <a:ext uri="{FF2B5EF4-FFF2-40B4-BE49-F238E27FC236}">
                    <a16:creationId xmlns:a16="http://schemas.microsoft.com/office/drawing/2014/main" id="{0E649AB1-FF95-9FD1-BFEE-5DD21A72A87E}"/>
                  </a:ext>
                </a:extLst>
              </p:cNvPr>
              <p:cNvSpPr/>
              <p:nvPr/>
            </p:nvSpPr>
            <p:spPr>
              <a:xfrm rot="2706854">
                <a:off x="1152086" y="3160965"/>
                <a:ext cx="632783" cy="632783"/>
              </a:xfrm>
              <a:prstGeom prst="rtTriangle">
                <a:avLst/>
              </a:prstGeom>
              <a:solidFill>
                <a:schemeClr val="bg1"/>
              </a:solidFill>
              <a:ln w="31750"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38079686" name="Legendekarten-Anweisung" hidden="1">
                <a:extLst>
                  <a:ext uri="{FF2B5EF4-FFF2-40B4-BE49-F238E27FC236}">
                    <a16:creationId xmlns:a16="http://schemas.microsoft.com/office/drawing/2014/main" id="{6D89F106-A4EC-DCB2-A47F-3CF64677E65F}"/>
                  </a:ext>
                </a:extLst>
              </p:cNvPr>
              <p:cNvSpPr txBox="1">
                <a:spLocks noChangeArrowheads="1"/>
              </p:cNvSpPr>
              <p:nvPr/>
            </p:nvSpPr>
            <p:spPr bwMode="auto">
              <a:xfrm>
                <a:off x="1043653" y="4085091"/>
                <a:ext cx="2595716" cy="462280"/>
              </a:xfrm>
              <a:prstGeom prst="rect">
                <a:avLst/>
              </a:prstGeom>
              <a:noFill/>
              <a:ln w="9525">
                <a:noFill/>
                <a:miter lim="800000"/>
                <a:headEnd/>
                <a:tailEnd/>
              </a:ln>
            </p:spPr>
            <p:txBody>
              <a:bodyPr rot="0" vert="horz" wrap="square" lIns="91440" tIns="45720" rIns="91440" bIns="45720" anchor="t" anchorCtr="0">
                <a:noAutofit/>
              </a:bodyPr>
              <a:lstStyle/>
              <a:p>
                <a:pPr algn="ctr"/>
                <a:r>
                  <a:rPr lang="de-DE" sz="1000" dirty="0">
                    <a:effectLst/>
                    <a:latin typeface="Times New Roman" panose="02020603050405020304" pitchFamily="18" charset="0"/>
                    <a:ea typeface="Times New Roman" panose="02020603050405020304" pitchFamily="18" charset="0"/>
                    <a:cs typeface="Times New Roman" panose="02020603050405020304" pitchFamily="18" charset="0"/>
                  </a:rPr>
                  <a:t>Diese Legende besteht aus X Karten:</a:t>
                </a:r>
              </a:p>
              <a:p>
                <a:pPr algn="ctr"/>
                <a:r>
                  <a:rPr lang="de-DE" sz="1000" dirty="0">
                    <a:latin typeface="Times New Roman" panose="02020603050405020304" pitchFamily="18" charset="0"/>
                    <a:ea typeface="Times New Roman" panose="02020603050405020304" pitchFamily="18" charset="0"/>
                    <a:cs typeface="Times New Roman" panose="02020603050405020304" pitchFamily="18" charset="0"/>
                  </a:rPr>
                  <a:t>A, B, C …</a:t>
                </a:r>
                <a:endParaRPr lang="de-DE" sz="1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038079687" name="Legendenleisten-Nummernfeld">
                <a:extLst>
                  <a:ext uri="{FF2B5EF4-FFF2-40B4-BE49-F238E27FC236}">
                    <a16:creationId xmlns:a16="http://schemas.microsoft.com/office/drawing/2014/main" id="{CC57EB95-C947-9837-A27C-63E052759F09}"/>
                  </a:ext>
                </a:extLst>
              </p:cNvPr>
              <p:cNvSpPr/>
              <p:nvPr/>
            </p:nvSpPr>
            <p:spPr>
              <a:xfrm>
                <a:off x="1637932" y="3027981"/>
                <a:ext cx="1407160" cy="914400"/>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88" name="Legendeleisten-Nummer">
                <a:extLst>
                  <a:ext uri="{FF2B5EF4-FFF2-40B4-BE49-F238E27FC236}">
                    <a16:creationId xmlns:a16="http://schemas.microsoft.com/office/drawing/2014/main" id="{C9302924-2B7C-B9FD-7BCD-E79EB1992801}"/>
                  </a:ext>
                </a:extLst>
              </p:cNvPr>
              <p:cNvSpPr txBox="1">
                <a:spLocks noChangeArrowheads="1"/>
              </p:cNvSpPr>
              <p:nvPr/>
            </p:nvSpPr>
            <p:spPr bwMode="auto">
              <a:xfrm>
                <a:off x="1683493" y="2914809"/>
                <a:ext cx="1316038" cy="980109"/>
              </a:xfrm>
              <a:prstGeom prst="rect">
                <a:avLst/>
              </a:prstGeom>
              <a:noFill/>
              <a:ln w="9525">
                <a:noFill/>
                <a:miter lim="800000"/>
                <a:headEnd/>
                <a:tailEnd/>
              </a:ln>
            </p:spPr>
            <p:txBody>
              <a:bodyPr rot="0" vert="horz" wrap="square" lIns="91440" tIns="45720" rIns="91440" bIns="45720" anchor="t" anchorCtr="0">
                <a:noAutofit/>
              </a:bodyPr>
              <a:lstStyle/>
              <a:p>
                <a:pPr algn="ctr"/>
                <a:r>
                  <a:rPr lang="de-DE" sz="7000" dirty="0">
                    <a:effectLst/>
                    <a:latin typeface="Goudy Old Style" panose="02020502050305020303" pitchFamily="18" charset="77"/>
                    <a:ea typeface="Times New Roman" panose="02020603050405020304" pitchFamily="18" charset="0"/>
                    <a:cs typeface="Times New Roman" panose="02020603050405020304" pitchFamily="18" charset="0"/>
                  </a:rPr>
                  <a:t>A</a:t>
                </a:r>
                <a:r>
                  <a:rPr lang="de-DE" sz="5000" dirty="0">
                    <a:effectLst/>
                    <a:latin typeface="Goudy Old Style" panose="02020502050305020303" pitchFamily="18" charset="77"/>
                    <a:ea typeface="Times New Roman" panose="02020603050405020304" pitchFamily="18" charset="0"/>
                    <a:cs typeface="Times New Roman" panose="02020603050405020304" pitchFamily="18" charset="0"/>
                  </a:rPr>
                  <a:t>5</a:t>
                </a:r>
              </a:p>
            </p:txBody>
          </p:sp>
          <p:sp>
            <p:nvSpPr>
              <p:cNvPr id="1038079689" name="Legenden-Name">
                <a:extLst>
                  <a:ext uri="{FF2B5EF4-FFF2-40B4-BE49-F238E27FC236}">
                    <a16:creationId xmlns:a16="http://schemas.microsoft.com/office/drawing/2014/main" id="{63117CAE-06EB-4B69-1B48-B2670CF5BD48}"/>
                  </a:ext>
                </a:extLst>
              </p:cNvPr>
              <p:cNvSpPr txBox="1">
                <a:spLocks noChangeArrowheads="1"/>
              </p:cNvSpPr>
              <p:nvPr/>
            </p:nvSpPr>
            <p:spPr bwMode="auto">
              <a:xfrm>
                <a:off x="903186" y="1758676"/>
                <a:ext cx="2876650" cy="1274793"/>
              </a:xfrm>
              <a:prstGeom prst="rect">
                <a:avLst/>
              </a:prstGeom>
              <a:noFill/>
              <a:ln w="9525">
                <a:noFill/>
                <a:miter lim="800000"/>
                <a:headEnd/>
                <a:tailEnd/>
              </a:ln>
            </p:spPr>
            <p:txBody>
              <a:bodyPr rot="0" vert="horz" wrap="square" lIns="98694" tIns="49347" rIns="98694" bIns="49347" anchor="t" anchorCtr="0">
                <a:noAutofit/>
              </a:bodyPr>
              <a:lstStyle/>
              <a:p>
                <a:pPr algn="ctr"/>
                <a:r>
                  <a:rPr lang="de-DE" dirty="0">
                    <a:latin typeface="Times New Roman" panose="02020603050405020304" pitchFamily="18" charset="0"/>
                    <a:ea typeface="Times New Roman" panose="02020603050405020304" pitchFamily="18" charset="0"/>
                    <a:cs typeface="Times New Roman" panose="02020603050405020304" pitchFamily="18" charset="0"/>
                  </a:rPr>
                  <a:t>Fan Legende</a:t>
                </a:r>
                <a:endParaRPr lang="de-DE"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pP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de-DE" b="1" dirty="0">
                    <a:latin typeface="Times New Roman" panose="02020603050405020304" pitchFamily="18" charset="0"/>
                    <a:ea typeface="Times New Roman" panose="02020603050405020304" pitchFamily="18" charset="0"/>
                    <a:cs typeface="Times New Roman" panose="02020603050405020304" pitchFamily="18" charset="0"/>
                  </a:rPr>
                  <a:t>Willkommen in Andor</a:t>
                </a:r>
              </a:p>
              <a:p>
                <a:pPr algn="ctr">
                  <a:spcBef>
                    <a:spcPts val="1295"/>
                  </a:spcBef>
                </a:pPr>
                <a:r>
                  <a:rPr lang="de-DE" b="1" dirty="0">
                    <a:latin typeface="Times New Roman" panose="02020603050405020304" pitchFamily="18" charset="0"/>
                    <a:ea typeface="Times New Roman" panose="02020603050405020304" pitchFamily="18" charset="0"/>
                    <a:cs typeface="Times New Roman" panose="02020603050405020304" pitchFamily="18" charset="0"/>
                  </a:rPr>
                  <a:t>Crashkurs</a:t>
                </a:r>
              </a:p>
            </p:txBody>
          </p:sp>
        </p:grpSp>
      </p:grpSp>
      <p:grpSp>
        <p:nvGrpSpPr>
          <p:cNvPr id="1084" name="Faltkarte oben">
            <a:extLst>
              <a:ext uri="{FF2B5EF4-FFF2-40B4-BE49-F238E27FC236}">
                <a16:creationId xmlns:a16="http://schemas.microsoft.com/office/drawing/2014/main" id="{B3858A7C-B2D6-352C-B2C5-8084C994CB36}"/>
              </a:ext>
            </a:extLst>
          </p:cNvPr>
          <p:cNvGrpSpPr/>
          <p:nvPr/>
        </p:nvGrpSpPr>
        <p:grpSpPr>
          <a:xfrm>
            <a:off x="440081" y="632296"/>
            <a:ext cx="6216405" cy="4393732"/>
            <a:chOff x="440081" y="632296"/>
            <a:chExt cx="6216405" cy="4393732"/>
          </a:xfrm>
        </p:grpSpPr>
        <p:grpSp>
          <p:nvGrpSpPr>
            <p:cNvPr id="39" name="Schere oben">
              <a:extLst>
                <a:ext uri="{FF2B5EF4-FFF2-40B4-BE49-F238E27FC236}">
                  <a16:creationId xmlns:a16="http://schemas.microsoft.com/office/drawing/2014/main" id="{83CE8C06-865B-6BCE-1E4D-ADB07DBFB6ED}"/>
                </a:ext>
              </a:extLst>
            </p:cNvPr>
            <p:cNvGrpSpPr/>
            <p:nvPr/>
          </p:nvGrpSpPr>
          <p:grpSpPr>
            <a:xfrm>
              <a:off x="440081" y="632296"/>
              <a:ext cx="372843" cy="154209"/>
              <a:chOff x="0" y="0"/>
              <a:chExt cx="344964" cy="142875"/>
            </a:xfrm>
          </p:grpSpPr>
          <p:pic>
            <p:nvPicPr>
              <p:cNvPr id="40" name="Schere Grafik">
                <a:extLst>
                  <a:ext uri="{FF2B5EF4-FFF2-40B4-BE49-F238E27FC236}">
                    <a16:creationId xmlns:a16="http://schemas.microsoft.com/office/drawing/2014/main" id="{580EDCCE-59B2-4747-2461-F90D131AB4B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80988" cy="142875"/>
              </a:xfrm>
              <a:prstGeom prst="rect">
                <a:avLst/>
              </a:prstGeom>
              <a:effectLst/>
            </p:spPr>
          </p:pic>
          <p:cxnSp>
            <p:nvCxnSpPr>
              <p:cNvPr id="41" name="Strichlinie Schere">
                <a:extLst>
                  <a:ext uri="{FF2B5EF4-FFF2-40B4-BE49-F238E27FC236}">
                    <a16:creationId xmlns:a16="http://schemas.microsoft.com/office/drawing/2014/main" id="{DC7A8234-F122-9FB3-8BFE-C2090EC1B692}"/>
                  </a:ext>
                </a:extLst>
              </p:cNvPr>
              <p:cNvCxnSpPr/>
              <p:nvPr/>
            </p:nvCxnSpPr>
            <p:spPr>
              <a:xfrm flipH="1">
                <a:off x="140494" y="73819"/>
                <a:ext cx="204470" cy="0"/>
              </a:xfrm>
              <a:prstGeom prst="line">
                <a:avLst/>
              </a:prstGeom>
              <a:ln w="6350">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44" name="Schneidelinie">
              <a:extLst>
                <a:ext uri="{FF2B5EF4-FFF2-40B4-BE49-F238E27FC236}">
                  <a16:creationId xmlns:a16="http://schemas.microsoft.com/office/drawing/2014/main" id="{F7476714-DCF3-2B38-0698-9B0D1372C097}"/>
                </a:ext>
              </a:extLst>
            </p:cNvPr>
            <p:cNvSpPr>
              <a:spLocks/>
            </p:cNvSpPr>
            <p:nvPr/>
          </p:nvSpPr>
          <p:spPr>
            <a:xfrm>
              <a:off x="903185" y="709402"/>
              <a:ext cx="5753301" cy="4316626"/>
            </a:xfrm>
            <a:prstGeom prst="rect">
              <a:avLst/>
            </a:prstGeom>
            <a:noFill/>
            <a:ln w="63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8694" tIns="49347" rIns="98694" bIns="49347" numCol="1" spcCol="0" rtlCol="0" fromWordArt="0" anchor="ctr" anchorCtr="0" forceAA="0" compatLnSpc="1">
              <a:prstTxWarp prst="textNoShape">
                <a:avLst/>
              </a:prstTxWarp>
              <a:noAutofit/>
            </a:bodyPr>
            <a:lstStyle/>
            <a:p>
              <a:endParaRPr lang="de-DE" sz="2115"/>
            </a:p>
          </p:txBody>
        </p:sp>
        <p:grpSp>
          <p:nvGrpSpPr>
            <p:cNvPr id="1083" name="Rückseite (rechts)">
              <a:extLst>
                <a:ext uri="{FF2B5EF4-FFF2-40B4-BE49-F238E27FC236}">
                  <a16:creationId xmlns:a16="http://schemas.microsoft.com/office/drawing/2014/main" id="{21D07376-F553-A7CE-DA82-53C6E150DE07}"/>
                </a:ext>
              </a:extLst>
            </p:cNvPr>
            <p:cNvGrpSpPr/>
            <p:nvPr/>
          </p:nvGrpSpPr>
          <p:grpSpPr>
            <a:xfrm>
              <a:off x="3779836" y="709401"/>
              <a:ext cx="2876649" cy="4316626"/>
              <a:chOff x="3779836" y="709401"/>
              <a:chExt cx="2876649" cy="4316626"/>
            </a:xfrm>
          </p:grpSpPr>
          <p:sp>
            <p:nvSpPr>
              <p:cNvPr id="42" name="Textfeld Beschreibung***">
                <a:extLst>
                  <a:ext uri="{FF2B5EF4-FFF2-40B4-BE49-F238E27FC236}">
                    <a16:creationId xmlns:a16="http://schemas.microsoft.com/office/drawing/2014/main" id="{974080A4-D66C-2DA7-0F14-C5AFB6F8EF9C}"/>
                  </a:ext>
                </a:extLst>
              </p:cNvPr>
              <p:cNvSpPr txBox="1">
                <a:spLocks noChangeArrowheads="1"/>
              </p:cNvSpPr>
              <p:nvPr/>
            </p:nvSpPr>
            <p:spPr bwMode="auto">
              <a:xfrm>
                <a:off x="3779836" y="709401"/>
                <a:ext cx="2876649" cy="4316626"/>
              </a:xfrm>
              <a:prstGeom prst="rect">
                <a:avLst/>
              </a:prstGeom>
              <a:noFill/>
              <a:ln w="6350">
                <a:solidFill>
                  <a:schemeClr val="bg1">
                    <a:lumMod val="8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8694" tIns="49347" rIns="98694" bIns="49347" numCol="1" anchor="t" anchorCtr="0" compatLnSpc="1">
                <a:prstTxWarp prst="textNoShape">
                  <a:avLst/>
                </a:prstTxWarp>
              </a:bodyPr>
              <a:lstStyle/>
              <a:p>
                <a:pPr algn="just" defTabSz="986912" eaLnBrk="0" fontAlgn="base" hangingPunct="0">
                  <a:spcBef>
                    <a:spcPct val="0"/>
                  </a:spcBef>
                  <a:spcAft>
                    <a:spcPct val="0"/>
                  </a:spcAft>
                </a:pPr>
                <a:endParaRPr lang="de-DE" altLang="de-DE" sz="5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Um Stärkepunkte beim Händler (Feld 18, 57 oder 71) zu kaufen oder einen Brunnen zu leeren, muss der Held seinen Zug auf diesem Feld beenden. Im Vorbeilaufen geht das nicht.</a:t>
                </a:r>
              </a:p>
              <a:p>
                <a:pPr algn="just" defTabSz="986912" eaLnBrk="0" fontAlgn="base" hangingPunct="0">
                  <a:spcBef>
                    <a:spcPct val="0"/>
                  </a:spcBef>
                  <a:spcAft>
                    <a:spcPct val="0"/>
                  </a:spcAft>
                </a:pPr>
                <a:endParaRPr lang="de-DE" altLang="de-DE" sz="500" dirty="0">
                  <a:latin typeface="Times New Roman" panose="02020603050405020304" pitchFamily="18" charset="0"/>
                  <a:ea typeface="Times New Roman" panose="02020603050405020304" pitchFamily="18" charset="0"/>
                  <a:cs typeface="Times New Roman" panose="02020603050405020304" pitchFamily="18" charset="0"/>
                </a:endParaRPr>
              </a:p>
              <a:p>
                <a:pPr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Leert ein Held einen </a:t>
                </a:r>
                <a:r>
                  <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rPr>
                  <a:t>Brunnen</a:t>
                </a: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 so wird das Plättchen umgedreht und der Held erhält 3 Willenspunkte.</a:t>
                </a:r>
              </a:p>
              <a:p>
                <a:pPr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Läuft der Held auf/über ein Feld auf dem eine </a:t>
                </a:r>
                <a:r>
                  <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rPr>
                  <a:t>Kreatur</a:t>
                </a: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 steht, so kann er diese ignorieren. In Andor starten nur die Helden Kämpfe, nicht die Kreaturen.</a:t>
                </a:r>
              </a:p>
              <a:p>
                <a:pPr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Wenn ihr gegen den Gor </a:t>
                </a:r>
                <a:r>
                  <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rPr>
                  <a:t>kämpfen</a:t>
                </a: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 wollt, folgt den Anweisungen auf der </a:t>
                </a:r>
                <a:r>
                  <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rPr>
                  <a:t>Kampftafel</a:t>
                </a: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 Ihr braucht sie nur für euren ersten Kampf. Ihr könnt auch </a:t>
                </a:r>
                <a:r>
                  <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rPr>
                  <a:t>gemeinsam</a:t>
                </a: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 gegen eine Kreatur kämpfen, wenn mehrere Helden in Reichweite stehen. Führt dann den Punkt „Angriff des Helden“ für jeden Helden aus und addiert anschließend eure Kampfwerte. Die Kreatur wird davon nicht beeinflusst. Unterliegt ihr im Kampf verliert </a:t>
                </a:r>
                <a:r>
                  <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rPr>
                  <a:t>jeder</a:t>
                </a: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 beteiligte Held die volle Differenz an Willenspunkten.</a:t>
                </a:r>
              </a:p>
              <a:p>
                <a:pPr algn="just" defTabSz="986912" eaLnBrk="0" fontAlgn="base" hangingPunct="0">
                  <a:spcBef>
                    <a:spcPct val="0"/>
                  </a:spcBef>
                  <a:spcAft>
                    <a:spcPct val="0"/>
                  </a:spcAft>
                </a:pPr>
                <a:r>
                  <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rPr>
                  <a:t>Ende des Kampfes:</a:t>
                </a:r>
              </a:p>
              <a:p>
                <a:pPr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Sinkt ein Held auf 0 Willenspunkte, so verliert er einen Stärkepunkt (weniger als 1 geht nicht) und erhält 3 Willens-punkte. Sein Zug endet sofort.</a:t>
                </a:r>
              </a:p>
              <a:p>
                <a:pPr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Endet der Kampf ohne Gewinner, erholt sich die Kreatur vollständig.</a:t>
                </a:r>
              </a:p>
              <a:p>
                <a:pPr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Bei einem Sieg wird die Belohnung unter den beteiligten Helden frei aufgeteilt. Im Fall eines Gors 2 Gold oder 2 Willenspunkte oder 1 Gold und 1 Willenspunkt.</a:t>
                </a:r>
              </a:p>
              <a:p>
                <a:pPr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Es gibt die Belohnung nur einmal – nicht pro Held!</a:t>
                </a:r>
              </a:p>
              <a:p>
                <a:pPr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Anschließend wird die Kreatur auf Feld 80 gestellt und</a:t>
                </a:r>
              </a:p>
              <a:p>
                <a:pPr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der Erzähler geht sofort 1 Feld weiter.</a:t>
                </a:r>
              </a:p>
              <a:p>
                <a:pPr algn="just" defTabSz="986912" eaLnBrk="0" fontAlgn="base" hangingPunct="0">
                  <a:spcBef>
                    <a:spcPct val="0"/>
                  </a:spcBef>
                  <a:spcAft>
                    <a:spcPct val="0"/>
                  </a:spcAft>
                </a:pPr>
                <a:endParaRPr lang="de-DE" altLang="de-DE" sz="920" dirty="0">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62" name="Aufgabe-Linie unten" hidden="1">
                <a:extLst>
                  <a:ext uri="{FF2B5EF4-FFF2-40B4-BE49-F238E27FC236}">
                    <a16:creationId xmlns:a16="http://schemas.microsoft.com/office/drawing/2014/main" id="{DE82223D-D92D-28D0-597E-C94DA6D07F42}"/>
                  </a:ext>
                </a:extLst>
              </p:cNvPr>
              <p:cNvCxnSpPr>
                <a:cxnSpLocks/>
              </p:cNvCxnSpPr>
              <p:nvPr/>
            </p:nvCxnSpPr>
            <p:spPr>
              <a:xfrm>
                <a:off x="3847166" y="2371678"/>
                <a:ext cx="2741987" cy="0"/>
              </a:xfrm>
              <a:prstGeom prst="line">
                <a:avLst/>
              </a:prstGeom>
              <a:ln w="31750" cmpd="thinThick">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Aufgabe-Linie oben" hidden="1">
                <a:extLst>
                  <a:ext uri="{FF2B5EF4-FFF2-40B4-BE49-F238E27FC236}">
                    <a16:creationId xmlns:a16="http://schemas.microsoft.com/office/drawing/2014/main" id="{367C1632-25C0-CD6F-B0C7-199539853C9C}"/>
                  </a:ext>
                </a:extLst>
              </p:cNvPr>
              <p:cNvCxnSpPr>
                <a:cxnSpLocks/>
              </p:cNvCxnSpPr>
              <p:nvPr/>
            </p:nvCxnSpPr>
            <p:spPr>
              <a:xfrm>
                <a:off x="3847166" y="1589545"/>
                <a:ext cx="2741987" cy="0"/>
              </a:xfrm>
              <a:prstGeom prst="line">
                <a:avLst/>
              </a:prstGeom>
              <a:ln w="31750" cmpd="thickThin">
                <a:solidFill>
                  <a:schemeClr val="tx1"/>
                </a:solidFill>
              </a:ln>
            </p:spPr>
            <p:style>
              <a:lnRef idx="1">
                <a:schemeClr val="accent1"/>
              </a:lnRef>
              <a:fillRef idx="0">
                <a:schemeClr val="accent1"/>
              </a:fillRef>
              <a:effectRef idx="0">
                <a:schemeClr val="accent1"/>
              </a:effectRef>
              <a:fontRef idx="minor">
                <a:schemeClr val="tx1"/>
              </a:fontRef>
            </p:style>
          </p:cxnSp>
          <p:sp>
            <p:nvSpPr>
              <p:cNvPr id="1038079658" name="Textfeld Würfelereignis 5&amp;6" hidden="1">
                <a:extLst>
                  <a:ext uri="{FF2B5EF4-FFF2-40B4-BE49-F238E27FC236}">
                    <a16:creationId xmlns:a16="http://schemas.microsoft.com/office/drawing/2014/main" id="{6CF9BBDC-C22A-863E-4A3A-7AF515224B25}"/>
                  </a:ext>
                </a:extLst>
              </p:cNvPr>
              <p:cNvSpPr txBox="1"/>
              <p:nvPr/>
            </p:nvSpPr>
            <p:spPr>
              <a:xfrm>
                <a:off x="4271082" y="3613835"/>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5&amp;6</a:t>
                </a:r>
              </a:p>
            </p:txBody>
          </p:sp>
          <p:pic>
            <p:nvPicPr>
              <p:cNvPr id="1038079657" name="Würfel 6" hidden="1">
                <a:extLst>
                  <a:ext uri="{FF2B5EF4-FFF2-40B4-BE49-F238E27FC236}">
                    <a16:creationId xmlns:a16="http://schemas.microsoft.com/office/drawing/2014/main" id="{A6DEB045-F4EE-5317-B558-E208B536AA6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3811" y="3663873"/>
                <a:ext cx="148590" cy="147955"/>
              </a:xfrm>
              <a:prstGeom prst="rect">
                <a:avLst/>
              </a:prstGeom>
              <a:noFill/>
              <a:ln>
                <a:noFill/>
              </a:ln>
            </p:spPr>
          </p:pic>
          <p:pic>
            <p:nvPicPr>
              <p:cNvPr id="1038079655" name="Würfel 5" hidden="1">
                <a:extLst>
                  <a:ext uri="{FF2B5EF4-FFF2-40B4-BE49-F238E27FC236}">
                    <a16:creationId xmlns:a16="http://schemas.microsoft.com/office/drawing/2014/main" id="{B88FD3C8-9FD5-6C0D-E4A6-EFBD45B57A1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36068" y="3662221"/>
                <a:ext cx="147955" cy="147955"/>
              </a:xfrm>
              <a:prstGeom prst="rect">
                <a:avLst/>
              </a:prstGeom>
              <a:noFill/>
              <a:ln>
                <a:noFill/>
              </a:ln>
            </p:spPr>
          </p:pic>
          <p:sp>
            <p:nvSpPr>
              <p:cNvPr id="1038079656" name="Box: Würfelereignis 5&amp;6" hidden="1">
                <a:extLst>
                  <a:ext uri="{FF2B5EF4-FFF2-40B4-BE49-F238E27FC236}">
                    <a16:creationId xmlns:a16="http://schemas.microsoft.com/office/drawing/2014/main" id="{BA704175-44E0-55CF-BBCD-F505ED310610}"/>
                  </a:ext>
                </a:extLst>
              </p:cNvPr>
              <p:cNvSpPr/>
              <p:nvPr/>
            </p:nvSpPr>
            <p:spPr>
              <a:xfrm>
                <a:off x="3897676" y="3614122"/>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50" name="Textfeld Würfelereignis 3&amp;4" hidden="1">
                <a:extLst>
                  <a:ext uri="{FF2B5EF4-FFF2-40B4-BE49-F238E27FC236}">
                    <a16:creationId xmlns:a16="http://schemas.microsoft.com/office/drawing/2014/main" id="{538AA62E-6BE8-5D3E-FDF3-BCE90CD39BD0}"/>
                  </a:ext>
                </a:extLst>
              </p:cNvPr>
              <p:cNvSpPr txBox="1"/>
              <p:nvPr/>
            </p:nvSpPr>
            <p:spPr>
              <a:xfrm>
                <a:off x="4276475" y="3069307"/>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3&amp;4</a:t>
                </a:r>
              </a:p>
            </p:txBody>
          </p:sp>
          <p:pic>
            <p:nvPicPr>
              <p:cNvPr id="1038079654" name="Würfel 4" hidden="1">
                <a:extLst>
                  <a:ext uri="{FF2B5EF4-FFF2-40B4-BE49-F238E27FC236}">
                    <a16:creationId xmlns:a16="http://schemas.microsoft.com/office/drawing/2014/main" id="{D4EA138F-1145-4468-BB41-5C761740872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31694" y="3116469"/>
                <a:ext cx="144780" cy="148590"/>
              </a:xfrm>
              <a:prstGeom prst="rect">
                <a:avLst/>
              </a:prstGeom>
              <a:noFill/>
              <a:ln>
                <a:noFill/>
              </a:ln>
            </p:spPr>
          </p:pic>
          <p:pic>
            <p:nvPicPr>
              <p:cNvPr id="1038079653" name="Würfel 3" hidden="1">
                <a:extLst>
                  <a:ext uri="{FF2B5EF4-FFF2-40B4-BE49-F238E27FC236}">
                    <a16:creationId xmlns:a16="http://schemas.microsoft.com/office/drawing/2014/main" id="{A4D346EA-EDF6-7083-22D4-157C96B08415}"/>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7885" y="3116469"/>
                <a:ext cx="147320" cy="148590"/>
              </a:xfrm>
              <a:prstGeom prst="rect">
                <a:avLst/>
              </a:prstGeom>
              <a:noFill/>
              <a:ln>
                <a:noFill/>
              </a:ln>
            </p:spPr>
          </p:pic>
          <p:sp>
            <p:nvSpPr>
              <p:cNvPr id="1038079648" name="Box: Würfelereignis 3&amp;4" hidden="1">
                <a:extLst>
                  <a:ext uri="{FF2B5EF4-FFF2-40B4-BE49-F238E27FC236}">
                    <a16:creationId xmlns:a16="http://schemas.microsoft.com/office/drawing/2014/main" id="{7155914D-9FDA-63AB-97BE-EB5A811078E2}"/>
                  </a:ext>
                </a:extLst>
              </p:cNvPr>
              <p:cNvSpPr/>
              <p:nvPr/>
            </p:nvSpPr>
            <p:spPr>
              <a:xfrm>
                <a:off x="3897676" y="3076689"/>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46" name="Textfeld Würfelereignis 1&amp;2" hidden="1">
                <a:extLst>
                  <a:ext uri="{FF2B5EF4-FFF2-40B4-BE49-F238E27FC236}">
                    <a16:creationId xmlns:a16="http://schemas.microsoft.com/office/drawing/2014/main" id="{8F7D960A-D725-F381-E0CC-0AC1017C3704}"/>
                  </a:ext>
                </a:extLst>
              </p:cNvPr>
              <p:cNvSpPr txBox="1"/>
              <p:nvPr/>
            </p:nvSpPr>
            <p:spPr>
              <a:xfrm>
                <a:off x="4276475" y="2544036"/>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1&amp;2</a:t>
                </a:r>
              </a:p>
            </p:txBody>
          </p:sp>
          <p:pic>
            <p:nvPicPr>
              <p:cNvPr id="1038079645" name="Würfel 2" hidden="1">
                <a:extLst>
                  <a:ext uri="{FF2B5EF4-FFF2-40B4-BE49-F238E27FC236}">
                    <a16:creationId xmlns:a16="http://schemas.microsoft.com/office/drawing/2014/main" id="{74FF4E82-B49A-9AEF-7775-C742626CAD81}"/>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27250" y="2586696"/>
                <a:ext cx="149225" cy="148590"/>
              </a:xfrm>
              <a:prstGeom prst="rect">
                <a:avLst/>
              </a:prstGeom>
              <a:noFill/>
              <a:ln>
                <a:noFill/>
              </a:ln>
            </p:spPr>
          </p:pic>
          <p:pic>
            <p:nvPicPr>
              <p:cNvPr id="1038079644" name="Würfel 1" hidden="1">
                <a:extLst>
                  <a:ext uri="{FF2B5EF4-FFF2-40B4-BE49-F238E27FC236}">
                    <a16:creationId xmlns:a16="http://schemas.microsoft.com/office/drawing/2014/main" id="{2E283183-A4E7-E981-FD1C-A1B1E3EBF27B}"/>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939243" y="2589996"/>
                <a:ext cx="144780" cy="148590"/>
              </a:xfrm>
              <a:prstGeom prst="rect">
                <a:avLst/>
              </a:prstGeom>
              <a:noFill/>
              <a:ln>
                <a:noFill/>
              </a:ln>
            </p:spPr>
          </p:pic>
          <p:sp>
            <p:nvSpPr>
              <p:cNvPr id="1038079642" name="Box: Würfelereignis 1&amp;2" hidden="1">
                <a:extLst>
                  <a:ext uri="{FF2B5EF4-FFF2-40B4-BE49-F238E27FC236}">
                    <a16:creationId xmlns:a16="http://schemas.microsoft.com/office/drawing/2014/main" id="{2D1ABC35-866A-D23C-5FB3-7BB15AA0F3D8}"/>
                  </a:ext>
                </a:extLst>
              </p:cNvPr>
              <p:cNvSpPr/>
              <p:nvPr/>
            </p:nvSpPr>
            <p:spPr>
              <a:xfrm>
                <a:off x="3897676" y="2539543"/>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pic>
            <p:nvPicPr>
              <p:cNvPr id="1082" name="Pfeil Weiterlesen">
                <a:extLst>
                  <a:ext uri="{FF2B5EF4-FFF2-40B4-BE49-F238E27FC236}">
                    <a16:creationId xmlns:a16="http://schemas.microsoft.com/office/drawing/2014/main" id="{AD84D447-A6A8-5301-7323-E3B32873C887}"/>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107806" y="4741271"/>
                <a:ext cx="446801" cy="284120"/>
              </a:xfrm>
              <a:prstGeom prst="rect">
                <a:avLst/>
              </a:prstGeom>
              <a:noFill/>
              <a:ln>
                <a:noFill/>
              </a:ln>
            </p:spPr>
          </p:pic>
          <p:sp>
            <p:nvSpPr>
              <p:cNvPr id="1038079665" name="Textfeld Weiterlesen">
                <a:extLst>
                  <a:ext uri="{FF2B5EF4-FFF2-40B4-BE49-F238E27FC236}">
                    <a16:creationId xmlns:a16="http://schemas.microsoft.com/office/drawing/2014/main" id="{FBA1E422-46B7-AC5C-E485-F97EF951C121}"/>
                  </a:ext>
                </a:extLst>
              </p:cNvPr>
              <p:cNvSpPr txBox="1"/>
              <p:nvPr/>
            </p:nvSpPr>
            <p:spPr>
              <a:xfrm>
                <a:off x="4084023" y="4770356"/>
                <a:ext cx="2198930" cy="233910"/>
              </a:xfrm>
              <a:prstGeom prst="rect">
                <a:avLst/>
              </a:prstGeom>
              <a:noFill/>
            </p:spPr>
            <p:txBody>
              <a:bodyPr wrap="square" rtlCol="0">
                <a:spAutoFit/>
              </a:bodyPr>
              <a:lstStyle/>
              <a:p>
                <a:pPr marL="0" marR="0" lvl="0" indent="0" defTabSz="986912" rtl="0" eaLnBrk="0" fontAlgn="base" latinLnBrk="0" hangingPunct="0">
                  <a:lnSpc>
                    <a:spcPct val="100000"/>
                  </a:lnSpc>
                  <a:spcBef>
                    <a:spcPct val="0"/>
                  </a:spcBef>
                  <a:spcAft>
                    <a:spcPct val="0"/>
                  </a:spcAft>
                  <a:buClrTx/>
                  <a:buSzTx/>
                  <a:buFontTx/>
                  <a:buNone/>
                  <a:tabLst/>
                  <a:defRPr/>
                </a:pPr>
                <a:r>
                  <a:rPr kumimoji="0" lang="de-DE" altLang="de-DE" sz="92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Lest jetzt weiter auf Legedenkarte A5.</a:t>
                </a:r>
              </a:p>
            </p:txBody>
          </p:sp>
        </p:grpSp>
        <p:grpSp>
          <p:nvGrpSpPr>
            <p:cNvPr id="1038079666" name="Vorderseite (links)">
              <a:extLst>
                <a:ext uri="{FF2B5EF4-FFF2-40B4-BE49-F238E27FC236}">
                  <a16:creationId xmlns:a16="http://schemas.microsoft.com/office/drawing/2014/main" id="{8B54D93B-8F69-8F03-55EB-75B882644421}"/>
                </a:ext>
              </a:extLst>
            </p:cNvPr>
            <p:cNvGrpSpPr/>
            <p:nvPr/>
          </p:nvGrpSpPr>
          <p:grpSpPr>
            <a:xfrm>
              <a:off x="903186" y="845721"/>
              <a:ext cx="2876650" cy="4046633"/>
              <a:chOff x="903186" y="845721"/>
              <a:chExt cx="2876650" cy="4046633"/>
            </a:xfrm>
          </p:grpSpPr>
          <p:pic>
            <p:nvPicPr>
              <p:cNvPr id="51" name="Andor Logo oben" descr="Ein Bild, das Typografie, Symbol, Schrift, Logo enthält.&#10;&#10;Automatisch generierte Beschreibung">
                <a:extLst>
                  <a:ext uri="{FF2B5EF4-FFF2-40B4-BE49-F238E27FC236}">
                    <a16:creationId xmlns:a16="http://schemas.microsoft.com/office/drawing/2014/main" id="{784F9074-79AB-6087-3853-5B239E7F36D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09191" y="1191530"/>
                <a:ext cx="1464641" cy="545557"/>
              </a:xfrm>
              <a:prstGeom prst="rect">
                <a:avLst/>
              </a:prstGeom>
            </p:spPr>
          </p:pic>
          <p:sp>
            <p:nvSpPr>
              <p:cNvPr id="43" name="Andor Logo Text">
                <a:extLst>
                  <a:ext uri="{FF2B5EF4-FFF2-40B4-BE49-F238E27FC236}">
                    <a16:creationId xmlns:a16="http://schemas.microsoft.com/office/drawing/2014/main" id="{5F083262-2D58-660F-66A8-29BD52074E26}"/>
                  </a:ext>
                </a:extLst>
              </p:cNvPr>
              <p:cNvSpPr txBox="1">
                <a:spLocks noChangeArrowheads="1"/>
              </p:cNvSpPr>
              <p:nvPr/>
            </p:nvSpPr>
            <p:spPr bwMode="auto">
              <a:xfrm>
                <a:off x="903186" y="845721"/>
                <a:ext cx="2876649" cy="567146"/>
              </a:xfrm>
              <a:prstGeom prst="rect">
                <a:avLst/>
              </a:prstGeom>
              <a:blipFill dpi="0" rotWithShape="1">
                <a:blip r:embed="rId12">
                  <a:alphaModFix amt="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8694" tIns="49347" rIns="98694" bIns="49347" numCol="1" anchor="t" anchorCtr="0" compatLnSpc="1">
                <a:prstTxWarp prst="textNoShape">
                  <a:avLst/>
                </a:prstTxWarp>
              </a:bodyPr>
              <a:lstStyle/>
              <a:p>
                <a:pPr algn="ctr" defTabSz="986912" eaLnBrk="0" fontAlgn="base" hangingPunct="0">
                  <a:lnSpc>
                    <a:spcPts val="1000"/>
                  </a:lnSpc>
                  <a:spcBef>
                    <a:spcPct val="0"/>
                  </a:spcBef>
                  <a:spcAft>
                    <a:spcPct val="0"/>
                  </a:spcAft>
                </a:pP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Die</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200" cap="small" dirty="0">
                    <a:latin typeface="Times New Roman" panose="02020603050405020304" pitchFamily="18" charset="0"/>
                    <a:ea typeface="Times New Roman" panose="02020603050405020304" pitchFamily="18" charset="0"/>
                    <a:cs typeface="Times New Roman" panose="02020603050405020304" pitchFamily="18" charset="0"/>
                  </a:rPr>
                  <a:t>Legenden</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Von</a:t>
                </a:r>
                <a:endParaRPr lang="de-DE" altLang="de-DE" sz="1000" cap="small" dirty="0">
                  <a:latin typeface="Arial" panose="020B0604020202020204" pitchFamily="34" charset="0"/>
                </a:endParaRPr>
              </a:p>
            </p:txBody>
          </p:sp>
          <p:sp>
            <p:nvSpPr>
              <p:cNvPr id="1038079640" name="Box: Legendenkarten-Auflistung" hidden="1">
                <a:extLst>
                  <a:ext uri="{FF2B5EF4-FFF2-40B4-BE49-F238E27FC236}">
                    <a16:creationId xmlns:a16="http://schemas.microsoft.com/office/drawing/2014/main" id="{152175BA-E92F-54EA-6C4B-12FBB7EAC7A5}"/>
                  </a:ext>
                </a:extLst>
              </p:cNvPr>
              <p:cNvSpPr/>
              <p:nvPr/>
            </p:nvSpPr>
            <p:spPr>
              <a:xfrm>
                <a:off x="1043653" y="4066854"/>
                <a:ext cx="2595716" cy="82550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51" name="Anlegedreieck Legendenleiste" hidden="1">
                <a:extLst>
                  <a:ext uri="{FF2B5EF4-FFF2-40B4-BE49-F238E27FC236}">
                    <a16:creationId xmlns:a16="http://schemas.microsoft.com/office/drawing/2014/main" id="{5D3B19DD-243F-B319-6B6A-00D655F75339}"/>
                  </a:ext>
                </a:extLst>
              </p:cNvPr>
              <p:cNvSpPr/>
              <p:nvPr/>
            </p:nvSpPr>
            <p:spPr>
              <a:xfrm rot="2706854">
                <a:off x="1152086" y="3160965"/>
                <a:ext cx="632783" cy="632783"/>
              </a:xfrm>
              <a:prstGeom prst="rtTriangle">
                <a:avLst/>
              </a:prstGeom>
              <a:solidFill>
                <a:schemeClr val="bg1"/>
              </a:solidFill>
              <a:ln w="31750"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38079617" name="Legendekarten-Anweisung" hidden="1">
                <a:extLst>
                  <a:ext uri="{FF2B5EF4-FFF2-40B4-BE49-F238E27FC236}">
                    <a16:creationId xmlns:a16="http://schemas.microsoft.com/office/drawing/2014/main" id="{B828E68F-CEAA-AD7E-5962-D2CEEDD1899A}"/>
                  </a:ext>
                </a:extLst>
              </p:cNvPr>
              <p:cNvSpPr txBox="1">
                <a:spLocks noChangeArrowheads="1"/>
              </p:cNvSpPr>
              <p:nvPr/>
            </p:nvSpPr>
            <p:spPr bwMode="auto">
              <a:xfrm>
                <a:off x="1043653" y="4085091"/>
                <a:ext cx="2595716" cy="462280"/>
              </a:xfrm>
              <a:prstGeom prst="rect">
                <a:avLst/>
              </a:prstGeom>
              <a:noFill/>
              <a:ln w="9525">
                <a:noFill/>
                <a:miter lim="800000"/>
                <a:headEnd/>
                <a:tailEnd/>
              </a:ln>
            </p:spPr>
            <p:txBody>
              <a:bodyPr rot="0" vert="horz" wrap="square" lIns="91440" tIns="45720" rIns="91440" bIns="45720" anchor="t" anchorCtr="0">
                <a:noAutofit/>
              </a:bodyPr>
              <a:lstStyle/>
              <a:p>
                <a:pPr algn="ctr"/>
                <a:r>
                  <a:rPr lang="de-DE" sz="1000" dirty="0">
                    <a:effectLst/>
                    <a:latin typeface="Times New Roman" panose="02020603050405020304" pitchFamily="18" charset="0"/>
                    <a:ea typeface="Times New Roman" panose="02020603050405020304" pitchFamily="18" charset="0"/>
                    <a:cs typeface="Times New Roman" panose="02020603050405020304" pitchFamily="18" charset="0"/>
                  </a:rPr>
                  <a:t>Diese Legende besteht aus X Karten:</a:t>
                </a:r>
              </a:p>
              <a:p>
                <a:pPr algn="ctr"/>
                <a:r>
                  <a:rPr lang="de-DE" sz="1000" dirty="0">
                    <a:latin typeface="Times New Roman" panose="02020603050405020304" pitchFamily="18" charset="0"/>
                    <a:ea typeface="Times New Roman" panose="02020603050405020304" pitchFamily="18" charset="0"/>
                    <a:cs typeface="Times New Roman" panose="02020603050405020304" pitchFamily="18" charset="0"/>
                  </a:rPr>
                  <a:t>A, B, C …</a:t>
                </a:r>
                <a:endParaRPr lang="de-DE" sz="1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3" name="Legendenleisten-Nummernfeld">
                <a:extLst>
                  <a:ext uri="{FF2B5EF4-FFF2-40B4-BE49-F238E27FC236}">
                    <a16:creationId xmlns:a16="http://schemas.microsoft.com/office/drawing/2014/main" id="{97A7D79C-8FA6-4EA2-F045-3470FA957B4C}"/>
                  </a:ext>
                </a:extLst>
              </p:cNvPr>
              <p:cNvSpPr/>
              <p:nvPr/>
            </p:nvSpPr>
            <p:spPr>
              <a:xfrm>
                <a:off x="1637932" y="3027981"/>
                <a:ext cx="1407160" cy="914400"/>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16" name="Legendeleisten-Nummer">
                <a:extLst>
                  <a:ext uri="{FF2B5EF4-FFF2-40B4-BE49-F238E27FC236}">
                    <a16:creationId xmlns:a16="http://schemas.microsoft.com/office/drawing/2014/main" id="{FBEA42B7-E475-2581-6AFB-63B02B912AB2}"/>
                  </a:ext>
                </a:extLst>
              </p:cNvPr>
              <p:cNvSpPr txBox="1">
                <a:spLocks noChangeArrowheads="1"/>
              </p:cNvSpPr>
              <p:nvPr/>
            </p:nvSpPr>
            <p:spPr bwMode="auto">
              <a:xfrm>
                <a:off x="1683493" y="2914809"/>
                <a:ext cx="1316038" cy="980109"/>
              </a:xfrm>
              <a:prstGeom prst="rect">
                <a:avLst/>
              </a:prstGeom>
              <a:noFill/>
              <a:ln w="9525">
                <a:noFill/>
                <a:miter lim="800000"/>
                <a:headEnd/>
                <a:tailEnd/>
              </a:ln>
            </p:spPr>
            <p:txBody>
              <a:bodyPr rot="0" vert="horz" wrap="square" lIns="91440" tIns="45720" rIns="91440" bIns="45720" anchor="t" anchorCtr="0">
                <a:noAutofit/>
              </a:bodyPr>
              <a:lstStyle/>
              <a:p>
                <a:pPr algn="ctr"/>
                <a:r>
                  <a:rPr lang="de-DE" sz="7000" dirty="0">
                    <a:effectLst/>
                    <a:latin typeface="Goudy Old Style" panose="02020502050305020303" pitchFamily="18" charset="77"/>
                    <a:ea typeface="Times New Roman" panose="02020603050405020304" pitchFamily="18" charset="0"/>
                    <a:cs typeface="Times New Roman" panose="02020603050405020304" pitchFamily="18" charset="0"/>
                  </a:rPr>
                  <a:t>A</a:t>
                </a:r>
                <a:r>
                  <a:rPr lang="de-DE" sz="5000" dirty="0">
                    <a:effectLst/>
                    <a:latin typeface="Goudy Old Style" panose="02020502050305020303" pitchFamily="18" charset="77"/>
                    <a:ea typeface="Times New Roman" panose="02020603050405020304" pitchFamily="18" charset="0"/>
                    <a:cs typeface="Times New Roman" panose="02020603050405020304" pitchFamily="18" charset="0"/>
                  </a:rPr>
                  <a:t>4</a:t>
                </a:r>
              </a:p>
            </p:txBody>
          </p:sp>
          <p:sp>
            <p:nvSpPr>
              <p:cNvPr id="49" name="Legenden-Name">
                <a:extLst>
                  <a:ext uri="{FF2B5EF4-FFF2-40B4-BE49-F238E27FC236}">
                    <a16:creationId xmlns:a16="http://schemas.microsoft.com/office/drawing/2014/main" id="{6AA7CF35-CE65-344A-4798-EAA918BFB910}"/>
                  </a:ext>
                </a:extLst>
              </p:cNvPr>
              <p:cNvSpPr txBox="1">
                <a:spLocks noChangeArrowheads="1"/>
              </p:cNvSpPr>
              <p:nvPr/>
            </p:nvSpPr>
            <p:spPr bwMode="auto">
              <a:xfrm>
                <a:off x="903186" y="1758676"/>
                <a:ext cx="2876650" cy="1247716"/>
              </a:xfrm>
              <a:prstGeom prst="rect">
                <a:avLst/>
              </a:prstGeom>
              <a:noFill/>
              <a:ln w="9525">
                <a:noFill/>
                <a:miter lim="800000"/>
                <a:headEnd/>
                <a:tailEnd/>
              </a:ln>
            </p:spPr>
            <p:txBody>
              <a:bodyPr rot="0" vert="horz" wrap="square" lIns="98694" tIns="49347" rIns="98694" bIns="49347" anchor="t" anchorCtr="0">
                <a:noAutofit/>
              </a:bodyPr>
              <a:lstStyle/>
              <a:p>
                <a:pPr algn="ctr"/>
                <a:r>
                  <a:rPr lang="de-DE" dirty="0">
                    <a:latin typeface="Times New Roman" panose="02020603050405020304" pitchFamily="18" charset="0"/>
                    <a:ea typeface="Times New Roman" panose="02020603050405020304" pitchFamily="18" charset="0"/>
                    <a:cs typeface="Times New Roman" panose="02020603050405020304" pitchFamily="18" charset="0"/>
                  </a:rPr>
                  <a:t>Fan Legende</a:t>
                </a:r>
                <a:endParaRPr lang="de-DE"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pP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de-DE" b="1" dirty="0">
                    <a:latin typeface="Times New Roman" panose="02020603050405020304" pitchFamily="18" charset="0"/>
                    <a:ea typeface="Times New Roman" panose="02020603050405020304" pitchFamily="18" charset="0"/>
                    <a:cs typeface="Times New Roman" panose="02020603050405020304" pitchFamily="18" charset="0"/>
                  </a:rPr>
                  <a:t>Willkommen in Andor</a:t>
                </a:r>
              </a:p>
              <a:p>
                <a:pPr algn="ctr">
                  <a:spcBef>
                    <a:spcPts val="1295"/>
                  </a:spcBef>
                </a:pPr>
                <a:r>
                  <a:rPr lang="de-DE" b="1" dirty="0">
                    <a:latin typeface="Times New Roman" panose="02020603050405020304" pitchFamily="18" charset="0"/>
                    <a:ea typeface="Times New Roman" panose="02020603050405020304" pitchFamily="18" charset="0"/>
                    <a:cs typeface="Times New Roman" panose="02020603050405020304" pitchFamily="18" charset="0"/>
                  </a:rPr>
                  <a:t>Crashkurs</a:t>
                </a:r>
              </a:p>
            </p:txBody>
          </p:sp>
        </p:grpSp>
      </p:grpSp>
    </p:spTree>
    <p:extLst>
      <p:ext uri="{BB962C8B-B14F-4D97-AF65-F5344CB8AC3E}">
        <p14:creationId xmlns:p14="http://schemas.microsoft.com/office/powerpoint/2010/main" val="22824797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85" name="Faltkarte unten">
            <a:extLst>
              <a:ext uri="{FF2B5EF4-FFF2-40B4-BE49-F238E27FC236}">
                <a16:creationId xmlns:a16="http://schemas.microsoft.com/office/drawing/2014/main" id="{E9998C71-B4C7-8041-A679-F540264C843A}"/>
              </a:ext>
            </a:extLst>
          </p:cNvPr>
          <p:cNvGrpSpPr/>
          <p:nvPr/>
        </p:nvGrpSpPr>
        <p:grpSpPr>
          <a:xfrm>
            <a:off x="440081" y="5371836"/>
            <a:ext cx="6216405" cy="4393732"/>
            <a:chOff x="440081" y="632296"/>
            <a:chExt cx="6216405" cy="4393732"/>
          </a:xfrm>
        </p:grpSpPr>
        <p:grpSp>
          <p:nvGrpSpPr>
            <p:cNvPr id="1086" name="Schere oben">
              <a:extLst>
                <a:ext uri="{FF2B5EF4-FFF2-40B4-BE49-F238E27FC236}">
                  <a16:creationId xmlns:a16="http://schemas.microsoft.com/office/drawing/2014/main" id="{0BBD04F7-0598-8FE4-AA4C-FB9EE23FAFDB}"/>
                </a:ext>
              </a:extLst>
            </p:cNvPr>
            <p:cNvGrpSpPr/>
            <p:nvPr/>
          </p:nvGrpSpPr>
          <p:grpSpPr>
            <a:xfrm>
              <a:off x="440081" y="632296"/>
              <a:ext cx="372843" cy="154209"/>
              <a:chOff x="0" y="0"/>
              <a:chExt cx="344964" cy="142875"/>
            </a:xfrm>
          </p:grpSpPr>
          <p:pic>
            <p:nvPicPr>
              <p:cNvPr id="1038079708" name="Schere Grafik">
                <a:extLst>
                  <a:ext uri="{FF2B5EF4-FFF2-40B4-BE49-F238E27FC236}">
                    <a16:creationId xmlns:a16="http://schemas.microsoft.com/office/drawing/2014/main" id="{35B59303-BF7A-7C95-2D85-E5C95DA1F71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80988" cy="142875"/>
              </a:xfrm>
              <a:prstGeom prst="rect">
                <a:avLst/>
              </a:prstGeom>
              <a:effectLst/>
            </p:spPr>
          </p:pic>
          <p:cxnSp>
            <p:nvCxnSpPr>
              <p:cNvPr id="1038079709" name="Strichlinie Schere">
                <a:extLst>
                  <a:ext uri="{FF2B5EF4-FFF2-40B4-BE49-F238E27FC236}">
                    <a16:creationId xmlns:a16="http://schemas.microsoft.com/office/drawing/2014/main" id="{C4C52C83-3728-4207-59A4-353FF1295782}"/>
                  </a:ext>
                </a:extLst>
              </p:cNvPr>
              <p:cNvCxnSpPr/>
              <p:nvPr/>
            </p:nvCxnSpPr>
            <p:spPr>
              <a:xfrm flipH="1">
                <a:off x="140494" y="73819"/>
                <a:ext cx="204470" cy="0"/>
              </a:xfrm>
              <a:prstGeom prst="line">
                <a:avLst/>
              </a:prstGeom>
              <a:ln w="6350">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087" name="Schneidelinie">
              <a:extLst>
                <a:ext uri="{FF2B5EF4-FFF2-40B4-BE49-F238E27FC236}">
                  <a16:creationId xmlns:a16="http://schemas.microsoft.com/office/drawing/2014/main" id="{5AA3C107-5F39-39F6-3796-25C1BEC1D2C2}"/>
                </a:ext>
              </a:extLst>
            </p:cNvPr>
            <p:cNvSpPr>
              <a:spLocks/>
            </p:cNvSpPr>
            <p:nvPr/>
          </p:nvSpPr>
          <p:spPr>
            <a:xfrm>
              <a:off x="903185" y="709402"/>
              <a:ext cx="5753301" cy="4316626"/>
            </a:xfrm>
            <a:prstGeom prst="rect">
              <a:avLst/>
            </a:prstGeom>
            <a:noFill/>
            <a:ln w="63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8694" tIns="49347" rIns="98694" bIns="49347" numCol="1" spcCol="0" rtlCol="0" fromWordArt="0" anchor="ctr" anchorCtr="0" forceAA="0" compatLnSpc="1">
              <a:prstTxWarp prst="textNoShape">
                <a:avLst/>
              </a:prstTxWarp>
              <a:noAutofit/>
            </a:bodyPr>
            <a:lstStyle/>
            <a:p>
              <a:endParaRPr lang="de-DE" sz="2115"/>
            </a:p>
          </p:txBody>
        </p:sp>
        <p:grpSp>
          <p:nvGrpSpPr>
            <p:cNvPr id="1038079680" name="Rückseite (rechts)">
              <a:extLst>
                <a:ext uri="{FF2B5EF4-FFF2-40B4-BE49-F238E27FC236}">
                  <a16:creationId xmlns:a16="http://schemas.microsoft.com/office/drawing/2014/main" id="{4679BDF2-BECA-2C19-4B34-09FB094AFF61}"/>
                </a:ext>
              </a:extLst>
            </p:cNvPr>
            <p:cNvGrpSpPr/>
            <p:nvPr/>
          </p:nvGrpSpPr>
          <p:grpSpPr>
            <a:xfrm>
              <a:off x="3779836" y="709401"/>
              <a:ext cx="2876649" cy="4316627"/>
              <a:chOff x="3779836" y="709401"/>
              <a:chExt cx="2876649" cy="4316627"/>
            </a:xfrm>
          </p:grpSpPr>
          <p:sp>
            <p:nvSpPr>
              <p:cNvPr id="1038079690" name="Textfeld Beschreibung***">
                <a:extLst>
                  <a:ext uri="{FF2B5EF4-FFF2-40B4-BE49-F238E27FC236}">
                    <a16:creationId xmlns:a16="http://schemas.microsoft.com/office/drawing/2014/main" id="{8061712B-6EE1-C0B8-E15C-FF646EEEE598}"/>
                  </a:ext>
                </a:extLst>
              </p:cNvPr>
              <p:cNvSpPr txBox="1">
                <a:spLocks noChangeArrowheads="1"/>
              </p:cNvSpPr>
              <p:nvPr/>
            </p:nvSpPr>
            <p:spPr bwMode="auto">
              <a:xfrm>
                <a:off x="3779836" y="709401"/>
                <a:ext cx="2876649" cy="4316626"/>
              </a:xfrm>
              <a:prstGeom prst="rect">
                <a:avLst/>
              </a:prstGeom>
              <a:noFill/>
              <a:ln w="6350">
                <a:solidFill>
                  <a:schemeClr val="bg1">
                    <a:lumMod val="8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8694" tIns="49347" rIns="98694" bIns="49347" numCol="1" anchor="t" anchorCtr="0" compatLnSpc="1">
                <a:prstTxWarp prst="textNoShape">
                  <a:avLst/>
                </a:prstTxWarp>
              </a:bodyPr>
              <a:lstStyle/>
              <a:p>
                <a:pPr algn="just" defTabSz="986912" eaLnBrk="0" fontAlgn="base" hangingPunct="0">
                  <a:spcBef>
                    <a:spcPct val="0"/>
                  </a:spcBef>
                  <a:spcAft>
                    <a:spcPct val="0"/>
                  </a:spcAft>
                </a:pPr>
                <a:endParaRPr lang="de-DE" altLang="de-DE" sz="500" b="1" dirty="0">
                  <a:latin typeface="Times New Roman" panose="02020603050405020304" pitchFamily="18" charset="0"/>
                  <a:ea typeface="Times New Roman" panose="02020603050405020304" pitchFamily="18" charset="0"/>
                  <a:cs typeface="Times New Roman" panose="02020603050405020304" pitchFamily="18" charset="0"/>
                </a:endParaRPr>
              </a:p>
              <a:p>
                <a:pPr marL="0" lvl="1" algn="just" defTabSz="986912" eaLnBrk="0" fontAlgn="base" hangingPunct="0">
                  <a:spcBef>
                    <a:spcPct val="0"/>
                  </a:spcBef>
                  <a:spcAft>
                    <a:spcPct val="0"/>
                  </a:spcAft>
                </a:pPr>
                <a:endParaRPr lang="de-DE" altLang="de-DE" sz="850" dirty="0">
                  <a:latin typeface="Times New Roman" panose="02020603050405020304" pitchFamily="18" charset="0"/>
                  <a:ea typeface="Times New Roman" panose="02020603050405020304" pitchFamily="18" charset="0"/>
                  <a:cs typeface="Times New Roman" panose="02020603050405020304" pitchFamily="18" charset="0"/>
                </a:endParaRPr>
              </a:p>
              <a:p>
                <a:pPr marL="0" lvl="1"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Stellt einen </a:t>
                </a:r>
                <a:r>
                  <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rPr>
                  <a:t>Gor</a:t>
                </a: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 auf </a:t>
                </a:r>
                <a:r>
                  <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rPr>
                  <a:t>Feld 66</a:t>
                </a: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 und einen </a:t>
                </a:r>
                <a:r>
                  <a:rPr lang="de-DE" altLang="de-DE" sz="850" b="1" dirty="0" err="1">
                    <a:latin typeface="Times New Roman" panose="02020603050405020304" pitchFamily="18" charset="0"/>
                    <a:ea typeface="Times New Roman" panose="02020603050405020304" pitchFamily="18" charset="0"/>
                    <a:cs typeface="Times New Roman" panose="02020603050405020304" pitchFamily="18" charset="0"/>
                  </a:rPr>
                  <a:t>Skral</a:t>
                </a: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 auf </a:t>
                </a:r>
                <a:r>
                  <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rPr>
                  <a:t>Feld 65.</a:t>
                </a:r>
              </a:p>
              <a:p>
                <a:pPr marL="0" lvl="1" algn="just" defTabSz="986912" eaLnBrk="0" fontAlgn="base" hangingPunct="0">
                  <a:spcBef>
                    <a:spcPct val="0"/>
                  </a:spcBef>
                  <a:spcAft>
                    <a:spcPct val="0"/>
                  </a:spcAft>
                </a:pPr>
                <a:endPar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endParaRPr>
              </a:p>
              <a:p>
                <a:pPr marL="0" lvl="1" algn="just" defTabSz="986912" eaLnBrk="0" fontAlgn="base" hangingPunct="0">
                  <a:spcBef>
                    <a:spcPct val="0"/>
                  </a:spcBef>
                  <a:spcAft>
                    <a:spcPct val="0"/>
                  </a:spcAft>
                </a:pPr>
                <a:r>
                  <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rPr>
                  <a:t>Kreaturen ins Spiel bringen:</a:t>
                </a:r>
              </a:p>
              <a:p>
                <a:pPr marL="0" lvl="1"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Kreaturen kommen meist durch bestimmt Ereignisse ins Spiel:</a:t>
                </a:r>
              </a:p>
              <a:p>
                <a:pPr marL="72000" lvl="1" indent="-72000" algn="just" defTabSz="986912" eaLnBrk="0" fontAlgn="base" hangingPunct="0">
                  <a:spcBef>
                    <a:spcPct val="0"/>
                  </a:spcBef>
                  <a:spcAft>
                    <a:spcPct val="0"/>
                  </a:spcAft>
                  <a:buSzPct val="80000"/>
                  <a:buFont typeface="Arial" panose="020B0604020202020204" pitchFamily="34" charset="0"/>
                  <a:buChar char="•"/>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Nebelplättchen mit einem Gor aktiviert</a:t>
                </a:r>
              </a:p>
              <a:p>
                <a:pPr marL="72000" lvl="1" indent="-72000" algn="just" defTabSz="986912" eaLnBrk="0" fontAlgn="base" hangingPunct="0">
                  <a:spcBef>
                    <a:spcPct val="0"/>
                  </a:spcBef>
                  <a:spcAft>
                    <a:spcPct val="0"/>
                  </a:spcAft>
                  <a:buSzPct val="80000"/>
                  <a:buFont typeface="Arial" panose="020B0604020202020204" pitchFamily="34" charset="0"/>
                  <a:buChar char="•"/>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Anweisung auf einer Legendenkarte </a:t>
                </a:r>
              </a:p>
              <a:p>
                <a:pPr marL="72000" lvl="1" indent="-72000" algn="just" defTabSz="986912" eaLnBrk="0" fontAlgn="base" hangingPunct="0">
                  <a:spcBef>
                    <a:spcPct val="0"/>
                  </a:spcBef>
                  <a:spcAft>
                    <a:spcPct val="0"/>
                  </a:spcAft>
                  <a:buSzPct val="80000"/>
                  <a:buFont typeface="Arial" panose="020B0604020202020204" pitchFamily="34" charset="0"/>
                  <a:buChar char="•"/>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Aufdecken eines </a:t>
                </a:r>
                <a:r>
                  <a:rPr lang="de-DE" altLang="de-DE" sz="850" dirty="0" err="1">
                    <a:latin typeface="Times New Roman" panose="02020603050405020304" pitchFamily="18" charset="0"/>
                    <a:ea typeface="Times New Roman" panose="02020603050405020304" pitchFamily="18" charset="0"/>
                    <a:cs typeface="Times New Roman" panose="02020603050405020304" pitchFamily="18" charset="0"/>
                  </a:rPr>
                  <a:t>Kreaturenplättchens</a:t>
                </a:r>
                <a:endParaRPr lang="de-DE" altLang="de-DE" sz="850" dirty="0">
                  <a:latin typeface="Times New Roman" panose="02020603050405020304" pitchFamily="18" charset="0"/>
                  <a:ea typeface="Times New Roman" panose="02020603050405020304" pitchFamily="18" charset="0"/>
                  <a:cs typeface="Times New Roman" panose="02020603050405020304" pitchFamily="18" charset="0"/>
                </a:endParaRPr>
              </a:p>
              <a:p>
                <a:pPr marL="0" lvl="1" algn="just" defTabSz="986912" eaLnBrk="0" fontAlgn="base" hangingPunct="0">
                  <a:spcBef>
                    <a:spcPct val="0"/>
                  </a:spcBef>
                  <a:spcAft>
                    <a:spcPct val="0"/>
                  </a:spcAft>
                </a:pPr>
                <a:endParaRPr lang="de-DE" altLang="de-DE" sz="850" dirty="0">
                  <a:latin typeface="Times New Roman" panose="02020603050405020304" pitchFamily="18" charset="0"/>
                  <a:ea typeface="Times New Roman" panose="02020603050405020304" pitchFamily="18" charset="0"/>
                  <a:cs typeface="Times New Roman" panose="02020603050405020304" pitchFamily="18" charset="0"/>
                </a:endParaRPr>
              </a:p>
              <a:p>
                <a:pPr marL="0" lvl="1"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Sollte eine neue Kreatur neu ins Spiel kommen und auf ein Feld gesetzt werden, auf der bereits eine andere Kreatur steht, wird sie sofort entlang der Pfeile auf das nächste freie Feld weiterbewegt.</a:t>
                </a:r>
              </a:p>
              <a:p>
                <a:pPr marL="0" lvl="1" algn="just" defTabSz="986912" eaLnBrk="0" fontAlgn="base" hangingPunct="0">
                  <a:spcBef>
                    <a:spcPct val="0"/>
                  </a:spcBef>
                  <a:spcAft>
                    <a:spcPct val="0"/>
                  </a:spcAft>
                </a:pPr>
                <a:endParaRPr lang="de-DE" altLang="de-DE" sz="850" dirty="0">
                  <a:latin typeface="Times New Roman" panose="02020603050405020304" pitchFamily="18" charset="0"/>
                  <a:ea typeface="Times New Roman" panose="02020603050405020304" pitchFamily="18" charset="0"/>
                  <a:cs typeface="Times New Roman" panose="02020603050405020304" pitchFamily="18" charset="0"/>
                </a:endParaRPr>
              </a:p>
              <a:p>
                <a:pPr marL="0" lvl="1" algn="just" defTabSz="986912" eaLnBrk="0" fontAlgn="base" hangingPunct="0">
                  <a:spcBef>
                    <a:spcPct val="0"/>
                  </a:spcBef>
                  <a:spcAft>
                    <a:spcPct val="0"/>
                  </a:spcAft>
                </a:pPr>
                <a:r>
                  <a:rPr lang="de-DE" altLang="de-DE" sz="850" b="1" dirty="0" err="1">
                    <a:latin typeface="Times New Roman" panose="02020603050405020304" pitchFamily="18" charset="0"/>
                    <a:ea typeface="Times New Roman" panose="02020603050405020304" pitchFamily="18" charset="0"/>
                    <a:cs typeface="Times New Roman" panose="02020603050405020304" pitchFamily="18" charset="0"/>
                  </a:rPr>
                  <a:t>Kreaturenplättchen</a:t>
                </a:r>
                <a:r>
                  <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rPr>
                  <a:t>:</a:t>
                </a:r>
              </a:p>
              <a:p>
                <a:pPr marL="0" lvl="1"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In späteren Legenden kann es vorkommen, dass die quadratischen </a:t>
                </a:r>
                <a:r>
                  <a:rPr lang="de-DE" altLang="de-DE" sz="850" dirty="0" err="1">
                    <a:latin typeface="Times New Roman" panose="02020603050405020304" pitchFamily="18" charset="0"/>
                    <a:ea typeface="Times New Roman" panose="02020603050405020304" pitchFamily="18" charset="0"/>
                    <a:cs typeface="Times New Roman" panose="02020603050405020304" pitchFamily="18" charset="0"/>
                  </a:rPr>
                  <a:t>Kreaturenplättchen</a:t>
                </a: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 eingesetzt werden. Diese werden verdeckt meist auf bestimmte vorgegebene Buchstaben der Legendenleiste gelegt oder ihre Position auf der Legendenleiste wird mit einem Würfel ausgewürfelt. Dafür sind dann die Markierungen mit den Würfelaugen auf der Legendenleiste vorgesehen (z.B. 3 = E). Erreicht der Erzähler dann diesen Buchstaben werden alle dort liegenden </a:t>
                </a:r>
                <a:r>
                  <a:rPr lang="de-DE" altLang="de-DE" sz="850" dirty="0" err="1">
                    <a:latin typeface="Times New Roman" panose="02020603050405020304" pitchFamily="18" charset="0"/>
                    <a:ea typeface="Times New Roman" panose="02020603050405020304" pitchFamily="18" charset="0"/>
                    <a:cs typeface="Times New Roman" panose="02020603050405020304" pitchFamily="18" charset="0"/>
                  </a:rPr>
                  <a:t>Kreaturenplättchen</a:t>
                </a: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 (nie mehr als 2) nacheinander aufgedeckt. Erst danach wird die Legendenkarte aufgedeckt, sollte es auf demselben Feld eine geben. </a:t>
                </a:r>
              </a:p>
            </p:txBody>
          </p:sp>
          <p:cxnSp>
            <p:nvCxnSpPr>
              <p:cNvPr id="1038079691" name="Aufgabe-Linie unten" hidden="1">
                <a:extLst>
                  <a:ext uri="{FF2B5EF4-FFF2-40B4-BE49-F238E27FC236}">
                    <a16:creationId xmlns:a16="http://schemas.microsoft.com/office/drawing/2014/main" id="{8F894E82-6758-ED61-33A9-9114433335D8}"/>
                  </a:ext>
                </a:extLst>
              </p:cNvPr>
              <p:cNvCxnSpPr>
                <a:cxnSpLocks/>
              </p:cNvCxnSpPr>
              <p:nvPr/>
            </p:nvCxnSpPr>
            <p:spPr>
              <a:xfrm>
                <a:off x="3847166" y="2678484"/>
                <a:ext cx="2741987" cy="0"/>
              </a:xfrm>
              <a:prstGeom prst="line">
                <a:avLst/>
              </a:prstGeom>
              <a:ln w="31750" cmpd="thinThick">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8079692" name="Aufgabe-Linie oben" hidden="1">
                <a:extLst>
                  <a:ext uri="{FF2B5EF4-FFF2-40B4-BE49-F238E27FC236}">
                    <a16:creationId xmlns:a16="http://schemas.microsoft.com/office/drawing/2014/main" id="{475C33C1-21AC-22DF-C2E4-E1F6C776C97D}"/>
                  </a:ext>
                </a:extLst>
              </p:cNvPr>
              <p:cNvCxnSpPr>
                <a:cxnSpLocks/>
              </p:cNvCxnSpPr>
              <p:nvPr/>
            </p:nvCxnSpPr>
            <p:spPr>
              <a:xfrm>
                <a:off x="3847166" y="1517356"/>
                <a:ext cx="2741987" cy="0"/>
              </a:xfrm>
              <a:prstGeom prst="line">
                <a:avLst/>
              </a:prstGeom>
              <a:ln w="31750" cmpd="thickThin">
                <a:solidFill>
                  <a:schemeClr val="tx1"/>
                </a:solidFill>
              </a:ln>
            </p:spPr>
            <p:style>
              <a:lnRef idx="1">
                <a:schemeClr val="accent1"/>
              </a:lnRef>
              <a:fillRef idx="0">
                <a:schemeClr val="accent1"/>
              </a:fillRef>
              <a:effectRef idx="0">
                <a:schemeClr val="accent1"/>
              </a:effectRef>
              <a:fontRef idx="minor">
                <a:schemeClr val="tx1"/>
              </a:fontRef>
            </p:style>
          </p:cxnSp>
          <p:pic>
            <p:nvPicPr>
              <p:cNvPr id="1038079693" name="Abschlussgrafik" hidden="1">
                <a:extLst>
                  <a:ext uri="{FF2B5EF4-FFF2-40B4-BE49-F238E27FC236}">
                    <a16:creationId xmlns:a16="http://schemas.microsoft.com/office/drawing/2014/main" id="{4924A93B-D23D-FDD7-3194-523BB56ADCB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32360" y="4735198"/>
                <a:ext cx="1371600" cy="290830"/>
              </a:xfrm>
              <a:prstGeom prst="rect">
                <a:avLst/>
              </a:prstGeom>
              <a:noFill/>
              <a:ln>
                <a:noFill/>
              </a:ln>
            </p:spPr>
          </p:pic>
          <p:sp>
            <p:nvSpPr>
              <p:cNvPr id="1038079694" name="Textfeld Würfelereignis 5&amp;6" hidden="1">
                <a:extLst>
                  <a:ext uri="{FF2B5EF4-FFF2-40B4-BE49-F238E27FC236}">
                    <a16:creationId xmlns:a16="http://schemas.microsoft.com/office/drawing/2014/main" id="{3F83AACD-F047-7084-3060-86EFB46CBA8E}"/>
                  </a:ext>
                </a:extLst>
              </p:cNvPr>
              <p:cNvSpPr txBox="1"/>
              <p:nvPr/>
            </p:nvSpPr>
            <p:spPr>
              <a:xfrm>
                <a:off x="4271082" y="3613835"/>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5&amp;6</a:t>
                </a:r>
              </a:p>
            </p:txBody>
          </p:sp>
          <p:pic>
            <p:nvPicPr>
              <p:cNvPr id="1038079695" name="Würfel 6" hidden="1">
                <a:extLst>
                  <a:ext uri="{FF2B5EF4-FFF2-40B4-BE49-F238E27FC236}">
                    <a16:creationId xmlns:a16="http://schemas.microsoft.com/office/drawing/2014/main" id="{21083F09-A2B8-1838-5283-48A7CE75B2D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3811" y="3663873"/>
                <a:ext cx="148590" cy="147955"/>
              </a:xfrm>
              <a:prstGeom prst="rect">
                <a:avLst/>
              </a:prstGeom>
              <a:noFill/>
              <a:ln>
                <a:noFill/>
              </a:ln>
            </p:spPr>
          </p:pic>
          <p:pic>
            <p:nvPicPr>
              <p:cNvPr id="1038079696" name="Würfel 5" hidden="1">
                <a:extLst>
                  <a:ext uri="{FF2B5EF4-FFF2-40B4-BE49-F238E27FC236}">
                    <a16:creationId xmlns:a16="http://schemas.microsoft.com/office/drawing/2014/main" id="{EA47A43E-6B1E-C083-4D7E-FBFCE1465506}"/>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36068" y="3662221"/>
                <a:ext cx="147955" cy="147955"/>
              </a:xfrm>
              <a:prstGeom prst="rect">
                <a:avLst/>
              </a:prstGeom>
              <a:noFill/>
              <a:ln>
                <a:noFill/>
              </a:ln>
            </p:spPr>
          </p:pic>
          <p:sp>
            <p:nvSpPr>
              <p:cNvPr id="1038079697" name="Box: Würfelereignis 5&amp;6" hidden="1">
                <a:extLst>
                  <a:ext uri="{FF2B5EF4-FFF2-40B4-BE49-F238E27FC236}">
                    <a16:creationId xmlns:a16="http://schemas.microsoft.com/office/drawing/2014/main" id="{90AC3972-2349-2FBD-2CE9-05C952497D44}"/>
                  </a:ext>
                </a:extLst>
              </p:cNvPr>
              <p:cNvSpPr/>
              <p:nvPr/>
            </p:nvSpPr>
            <p:spPr>
              <a:xfrm>
                <a:off x="3897676" y="3614122"/>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98" name="Textfeld Würfelereignis 3&amp;4" hidden="1">
                <a:extLst>
                  <a:ext uri="{FF2B5EF4-FFF2-40B4-BE49-F238E27FC236}">
                    <a16:creationId xmlns:a16="http://schemas.microsoft.com/office/drawing/2014/main" id="{603934C4-03E0-AE32-4D4B-B3A06D0CE726}"/>
                  </a:ext>
                </a:extLst>
              </p:cNvPr>
              <p:cNvSpPr txBox="1"/>
              <p:nvPr/>
            </p:nvSpPr>
            <p:spPr>
              <a:xfrm>
                <a:off x="4276475" y="3069307"/>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3&amp;4</a:t>
                </a:r>
              </a:p>
            </p:txBody>
          </p:sp>
          <p:pic>
            <p:nvPicPr>
              <p:cNvPr id="1038079699" name="Würfel 4" hidden="1">
                <a:extLst>
                  <a:ext uri="{FF2B5EF4-FFF2-40B4-BE49-F238E27FC236}">
                    <a16:creationId xmlns:a16="http://schemas.microsoft.com/office/drawing/2014/main" id="{1E83DE11-EF26-094C-C72E-C1135D6D955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31694" y="3116469"/>
                <a:ext cx="144780" cy="148590"/>
              </a:xfrm>
              <a:prstGeom prst="rect">
                <a:avLst/>
              </a:prstGeom>
              <a:noFill/>
              <a:ln>
                <a:noFill/>
              </a:ln>
            </p:spPr>
          </p:pic>
          <p:pic>
            <p:nvPicPr>
              <p:cNvPr id="1038079700" name="Würfel 3" hidden="1">
                <a:extLst>
                  <a:ext uri="{FF2B5EF4-FFF2-40B4-BE49-F238E27FC236}">
                    <a16:creationId xmlns:a16="http://schemas.microsoft.com/office/drawing/2014/main" id="{8B154C27-18DC-B3E2-C32A-0CFA07254DF7}"/>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7885" y="3116469"/>
                <a:ext cx="147320" cy="148590"/>
              </a:xfrm>
              <a:prstGeom prst="rect">
                <a:avLst/>
              </a:prstGeom>
              <a:noFill/>
              <a:ln>
                <a:noFill/>
              </a:ln>
            </p:spPr>
          </p:pic>
          <p:sp>
            <p:nvSpPr>
              <p:cNvPr id="1038079701" name="Box: Würfelereignis 3&amp;4" hidden="1">
                <a:extLst>
                  <a:ext uri="{FF2B5EF4-FFF2-40B4-BE49-F238E27FC236}">
                    <a16:creationId xmlns:a16="http://schemas.microsoft.com/office/drawing/2014/main" id="{77CB6186-27C6-8008-4228-0F9F431D10D2}"/>
                  </a:ext>
                </a:extLst>
              </p:cNvPr>
              <p:cNvSpPr/>
              <p:nvPr/>
            </p:nvSpPr>
            <p:spPr>
              <a:xfrm>
                <a:off x="3897676" y="3076689"/>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702" name="Textfeld Würfelereignis 1&amp;2" hidden="1">
                <a:extLst>
                  <a:ext uri="{FF2B5EF4-FFF2-40B4-BE49-F238E27FC236}">
                    <a16:creationId xmlns:a16="http://schemas.microsoft.com/office/drawing/2014/main" id="{8A96CE00-9E2D-84DC-9A22-90C0AA7EF2D4}"/>
                  </a:ext>
                </a:extLst>
              </p:cNvPr>
              <p:cNvSpPr txBox="1"/>
              <p:nvPr/>
            </p:nvSpPr>
            <p:spPr>
              <a:xfrm>
                <a:off x="4276475" y="2544036"/>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1&amp;2</a:t>
                </a:r>
              </a:p>
            </p:txBody>
          </p:sp>
          <p:pic>
            <p:nvPicPr>
              <p:cNvPr id="1038079703" name="Würfel 2" hidden="1">
                <a:extLst>
                  <a:ext uri="{FF2B5EF4-FFF2-40B4-BE49-F238E27FC236}">
                    <a16:creationId xmlns:a16="http://schemas.microsoft.com/office/drawing/2014/main" id="{A84C5E5E-1BE9-23BE-BAB7-167A9AA32895}"/>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27250" y="2586696"/>
                <a:ext cx="149225" cy="148590"/>
              </a:xfrm>
              <a:prstGeom prst="rect">
                <a:avLst/>
              </a:prstGeom>
              <a:noFill/>
              <a:ln>
                <a:noFill/>
              </a:ln>
            </p:spPr>
          </p:pic>
          <p:pic>
            <p:nvPicPr>
              <p:cNvPr id="1038079704" name="Würfel 1" hidden="1">
                <a:extLst>
                  <a:ext uri="{FF2B5EF4-FFF2-40B4-BE49-F238E27FC236}">
                    <a16:creationId xmlns:a16="http://schemas.microsoft.com/office/drawing/2014/main" id="{A14942D3-B6D5-C0E5-063F-C0E613100787}"/>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939243" y="2589996"/>
                <a:ext cx="144780" cy="148590"/>
              </a:xfrm>
              <a:prstGeom prst="rect">
                <a:avLst/>
              </a:prstGeom>
              <a:noFill/>
              <a:ln>
                <a:noFill/>
              </a:ln>
            </p:spPr>
          </p:pic>
          <p:sp>
            <p:nvSpPr>
              <p:cNvPr id="1038079705" name="Box: Würfelereignis 1&amp;2" hidden="1">
                <a:extLst>
                  <a:ext uri="{FF2B5EF4-FFF2-40B4-BE49-F238E27FC236}">
                    <a16:creationId xmlns:a16="http://schemas.microsoft.com/office/drawing/2014/main" id="{304A3587-8780-715D-6C9B-616D5145F706}"/>
                  </a:ext>
                </a:extLst>
              </p:cNvPr>
              <p:cNvSpPr/>
              <p:nvPr/>
            </p:nvSpPr>
            <p:spPr>
              <a:xfrm>
                <a:off x="3897676" y="2539543"/>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pic>
            <p:nvPicPr>
              <p:cNvPr id="1038079706" name="Pfeil Weiterlesen" hidden="1">
                <a:extLst>
                  <a:ext uri="{FF2B5EF4-FFF2-40B4-BE49-F238E27FC236}">
                    <a16:creationId xmlns:a16="http://schemas.microsoft.com/office/drawing/2014/main" id="{ECD185C5-BA52-474E-A633-3C2C7827B400}"/>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107806" y="4698384"/>
                <a:ext cx="446801" cy="284120"/>
              </a:xfrm>
              <a:prstGeom prst="rect">
                <a:avLst/>
              </a:prstGeom>
              <a:noFill/>
              <a:ln>
                <a:noFill/>
              </a:ln>
            </p:spPr>
          </p:pic>
          <p:sp>
            <p:nvSpPr>
              <p:cNvPr id="1038079707" name="Textfeld Weiterlesen" hidden="1">
                <a:extLst>
                  <a:ext uri="{FF2B5EF4-FFF2-40B4-BE49-F238E27FC236}">
                    <a16:creationId xmlns:a16="http://schemas.microsoft.com/office/drawing/2014/main" id="{AA3483E3-0BD5-C206-8FA9-DEC62708351E}"/>
                  </a:ext>
                </a:extLst>
              </p:cNvPr>
              <p:cNvSpPr txBox="1"/>
              <p:nvPr/>
            </p:nvSpPr>
            <p:spPr>
              <a:xfrm>
                <a:off x="4084023" y="4723014"/>
                <a:ext cx="2198930" cy="233910"/>
              </a:xfrm>
              <a:prstGeom prst="rect">
                <a:avLst/>
              </a:prstGeom>
              <a:noFill/>
            </p:spPr>
            <p:txBody>
              <a:bodyPr wrap="square" rtlCol="0">
                <a:spAutoFit/>
              </a:bodyPr>
              <a:lstStyle/>
              <a:p>
                <a:pPr marL="0" marR="0" lvl="0" indent="0" defTabSz="986912" rtl="0" eaLnBrk="0" fontAlgn="base" latinLnBrk="0" hangingPunct="0">
                  <a:lnSpc>
                    <a:spcPct val="100000"/>
                  </a:lnSpc>
                  <a:spcBef>
                    <a:spcPct val="0"/>
                  </a:spcBef>
                  <a:spcAft>
                    <a:spcPct val="0"/>
                  </a:spcAft>
                  <a:buClrTx/>
                  <a:buSzTx/>
                  <a:buFontTx/>
                  <a:buNone/>
                  <a:tabLst/>
                  <a:defRPr/>
                </a:pPr>
                <a:r>
                  <a:rPr kumimoji="0" lang="de-DE" altLang="de-DE" sz="92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Lest jetzt weiter auf Legedenkarte A4.</a:t>
                </a:r>
              </a:p>
            </p:txBody>
          </p:sp>
        </p:grpSp>
        <p:grpSp>
          <p:nvGrpSpPr>
            <p:cNvPr id="1038079681" name="Vorderseite (links)">
              <a:extLst>
                <a:ext uri="{FF2B5EF4-FFF2-40B4-BE49-F238E27FC236}">
                  <a16:creationId xmlns:a16="http://schemas.microsoft.com/office/drawing/2014/main" id="{840EEDDF-4E88-ED57-D38B-1F342809257C}"/>
                </a:ext>
              </a:extLst>
            </p:cNvPr>
            <p:cNvGrpSpPr/>
            <p:nvPr/>
          </p:nvGrpSpPr>
          <p:grpSpPr>
            <a:xfrm>
              <a:off x="903186" y="845721"/>
              <a:ext cx="2876650" cy="4046633"/>
              <a:chOff x="903186" y="845721"/>
              <a:chExt cx="2876650" cy="4046633"/>
            </a:xfrm>
          </p:grpSpPr>
          <p:pic>
            <p:nvPicPr>
              <p:cNvPr id="1038079682" name="Andor Logo oben" descr="Ein Bild, das Typografie, Symbol, Schrift, Logo enthält.&#10;&#10;Automatisch generierte Beschreibung">
                <a:extLst>
                  <a:ext uri="{FF2B5EF4-FFF2-40B4-BE49-F238E27FC236}">
                    <a16:creationId xmlns:a16="http://schemas.microsoft.com/office/drawing/2014/main" id="{E12AA9AA-DB5A-7E95-5A12-5D3ABCDBD633}"/>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09191" y="1191530"/>
                <a:ext cx="1464641" cy="545557"/>
              </a:xfrm>
              <a:prstGeom prst="rect">
                <a:avLst/>
              </a:prstGeom>
            </p:spPr>
          </p:pic>
          <p:sp>
            <p:nvSpPr>
              <p:cNvPr id="1038079683" name="Andor Logo Text">
                <a:extLst>
                  <a:ext uri="{FF2B5EF4-FFF2-40B4-BE49-F238E27FC236}">
                    <a16:creationId xmlns:a16="http://schemas.microsoft.com/office/drawing/2014/main" id="{4EEC1875-FE2D-4FB7-16F9-2FF4895A3575}"/>
                  </a:ext>
                </a:extLst>
              </p:cNvPr>
              <p:cNvSpPr txBox="1">
                <a:spLocks noChangeArrowheads="1"/>
              </p:cNvSpPr>
              <p:nvPr/>
            </p:nvSpPr>
            <p:spPr bwMode="auto">
              <a:xfrm>
                <a:off x="903186" y="845721"/>
                <a:ext cx="2876649" cy="567146"/>
              </a:xfrm>
              <a:prstGeom prst="rect">
                <a:avLst/>
              </a:prstGeom>
              <a:blipFill dpi="0" rotWithShape="1">
                <a:blip r:embed="rId12">
                  <a:alphaModFix amt="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8694" tIns="49347" rIns="98694" bIns="49347" numCol="1" anchor="t" anchorCtr="0" compatLnSpc="1">
                <a:prstTxWarp prst="textNoShape">
                  <a:avLst/>
                </a:prstTxWarp>
              </a:bodyPr>
              <a:lstStyle/>
              <a:p>
                <a:pPr algn="ctr" defTabSz="986912" eaLnBrk="0" fontAlgn="base" hangingPunct="0">
                  <a:lnSpc>
                    <a:spcPts val="1000"/>
                  </a:lnSpc>
                  <a:spcBef>
                    <a:spcPct val="0"/>
                  </a:spcBef>
                  <a:spcAft>
                    <a:spcPct val="0"/>
                  </a:spcAft>
                </a:pP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Die</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200" cap="small" dirty="0">
                    <a:latin typeface="Times New Roman" panose="02020603050405020304" pitchFamily="18" charset="0"/>
                    <a:ea typeface="Times New Roman" panose="02020603050405020304" pitchFamily="18" charset="0"/>
                    <a:cs typeface="Times New Roman" panose="02020603050405020304" pitchFamily="18" charset="0"/>
                  </a:rPr>
                  <a:t>Legenden</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Von</a:t>
                </a:r>
                <a:endParaRPr lang="de-DE" altLang="de-DE" sz="1000" cap="small" dirty="0">
                  <a:latin typeface="Arial" panose="020B0604020202020204" pitchFamily="34" charset="0"/>
                </a:endParaRPr>
              </a:p>
            </p:txBody>
          </p:sp>
          <p:sp>
            <p:nvSpPr>
              <p:cNvPr id="1038079684" name="Box: Legendenkarten-Auflistung" hidden="1">
                <a:extLst>
                  <a:ext uri="{FF2B5EF4-FFF2-40B4-BE49-F238E27FC236}">
                    <a16:creationId xmlns:a16="http://schemas.microsoft.com/office/drawing/2014/main" id="{BB59503A-7828-A358-8214-1B377DCF96F5}"/>
                  </a:ext>
                </a:extLst>
              </p:cNvPr>
              <p:cNvSpPr/>
              <p:nvPr/>
            </p:nvSpPr>
            <p:spPr>
              <a:xfrm>
                <a:off x="1043653" y="4066854"/>
                <a:ext cx="2595716" cy="82550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85" name="Anlegedreieck Legendenleiste" hidden="1">
                <a:extLst>
                  <a:ext uri="{FF2B5EF4-FFF2-40B4-BE49-F238E27FC236}">
                    <a16:creationId xmlns:a16="http://schemas.microsoft.com/office/drawing/2014/main" id="{0E649AB1-FF95-9FD1-BFEE-5DD21A72A87E}"/>
                  </a:ext>
                </a:extLst>
              </p:cNvPr>
              <p:cNvSpPr/>
              <p:nvPr/>
            </p:nvSpPr>
            <p:spPr>
              <a:xfrm rot="2706854">
                <a:off x="1152086" y="3160965"/>
                <a:ext cx="632783" cy="632783"/>
              </a:xfrm>
              <a:prstGeom prst="rtTriangle">
                <a:avLst/>
              </a:prstGeom>
              <a:solidFill>
                <a:schemeClr val="bg1"/>
              </a:solidFill>
              <a:ln w="31750"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38079686" name="Legendekarten-Anweisung" hidden="1">
                <a:extLst>
                  <a:ext uri="{FF2B5EF4-FFF2-40B4-BE49-F238E27FC236}">
                    <a16:creationId xmlns:a16="http://schemas.microsoft.com/office/drawing/2014/main" id="{6D89F106-A4EC-DCB2-A47F-3CF64677E65F}"/>
                  </a:ext>
                </a:extLst>
              </p:cNvPr>
              <p:cNvSpPr txBox="1">
                <a:spLocks noChangeArrowheads="1"/>
              </p:cNvSpPr>
              <p:nvPr/>
            </p:nvSpPr>
            <p:spPr bwMode="auto">
              <a:xfrm>
                <a:off x="1043653" y="4085091"/>
                <a:ext cx="2595716" cy="462280"/>
              </a:xfrm>
              <a:prstGeom prst="rect">
                <a:avLst/>
              </a:prstGeom>
              <a:noFill/>
              <a:ln w="9525">
                <a:noFill/>
                <a:miter lim="800000"/>
                <a:headEnd/>
                <a:tailEnd/>
              </a:ln>
            </p:spPr>
            <p:txBody>
              <a:bodyPr rot="0" vert="horz" wrap="square" lIns="91440" tIns="45720" rIns="91440" bIns="45720" anchor="t" anchorCtr="0">
                <a:noAutofit/>
              </a:bodyPr>
              <a:lstStyle/>
              <a:p>
                <a:pPr algn="ctr"/>
                <a:r>
                  <a:rPr lang="de-DE" sz="1000" dirty="0">
                    <a:effectLst/>
                    <a:latin typeface="Times New Roman" panose="02020603050405020304" pitchFamily="18" charset="0"/>
                    <a:ea typeface="Times New Roman" panose="02020603050405020304" pitchFamily="18" charset="0"/>
                    <a:cs typeface="Times New Roman" panose="02020603050405020304" pitchFamily="18" charset="0"/>
                  </a:rPr>
                  <a:t>Diese Legende besteht aus X Karten:</a:t>
                </a:r>
              </a:p>
              <a:p>
                <a:pPr algn="ctr"/>
                <a:r>
                  <a:rPr lang="de-DE" sz="1000" dirty="0">
                    <a:latin typeface="Times New Roman" panose="02020603050405020304" pitchFamily="18" charset="0"/>
                    <a:ea typeface="Times New Roman" panose="02020603050405020304" pitchFamily="18" charset="0"/>
                    <a:cs typeface="Times New Roman" panose="02020603050405020304" pitchFamily="18" charset="0"/>
                  </a:rPr>
                  <a:t>A, B, C …</a:t>
                </a:r>
                <a:endParaRPr lang="de-DE" sz="1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038079687" name="Legendenleisten-Nummernfeld">
                <a:extLst>
                  <a:ext uri="{FF2B5EF4-FFF2-40B4-BE49-F238E27FC236}">
                    <a16:creationId xmlns:a16="http://schemas.microsoft.com/office/drawing/2014/main" id="{CC57EB95-C947-9837-A27C-63E052759F09}"/>
                  </a:ext>
                </a:extLst>
              </p:cNvPr>
              <p:cNvSpPr/>
              <p:nvPr/>
            </p:nvSpPr>
            <p:spPr>
              <a:xfrm>
                <a:off x="1637932" y="3027981"/>
                <a:ext cx="1407160" cy="914400"/>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88" name="Legendeleisten-Nummer">
                <a:extLst>
                  <a:ext uri="{FF2B5EF4-FFF2-40B4-BE49-F238E27FC236}">
                    <a16:creationId xmlns:a16="http://schemas.microsoft.com/office/drawing/2014/main" id="{C9302924-2B7C-B9FD-7BCD-E79EB1992801}"/>
                  </a:ext>
                </a:extLst>
              </p:cNvPr>
              <p:cNvSpPr txBox="1">
                <a:spLocks noChangeArrowheads="1"/>
              </p:cNvSpPr>
              <p:nvPr/>
            </p:nvSpPr>
            <p:spPr bwMode="auto">
              <a:xfrm>
                <a:off x="1683493" y="2914809"/>
                <a:ext cx="1316038" cy="980109"/>
              </a:xfrm>
              <a:prstGeom prst="rect">
                <a:avLst/>
              </a:prstGeom>
              <a:noFill/>
              <a:ln w="9525">
                <a:noFill/>
                <a:miter lim="800000"/>
                <a:headEnd/>
                <a:tailEnd/>
              </a:ln>
            </p:spPr>
            <p:txBody>
              <a:bodyPr rot="0" vert="horz" wrap="square" lIns="91440" tIns="45720" rIns="91440" bIns="45720" anchor="t" anchorCtr="0">
                <a:noAutofit/>
              </a:bodyPr>
              <a:lstStyle/>
              <a:p>
                <a:pPr algn="ctr"/>
                <a:r>
                  <a:rPr lang="de-DE" sz="7000" dirty="0">
                    <a:latin typeface="Goudy Old Style" panose="02020502050305020303" pitchFamily="18" charset="77"/>
                    <a:ea typeface="Times New Roman" panose="02020603050405020304" pitchFamily="18" charset="0"/>
                    <a:cs typeface="Times New Roman" panose="02020603050405020304" pitchFamily="18" charset="0"/>
                  </a:rPr>
                  <a:t>E</a:t>
                </a:r>
                <a:endParaRPr lang="de-DE" sz="5000" dirty="0">
                  <a:effectLst/>
                  <a:latin typeface="Goudy Old Style" panose="02020502050305020303" pitchFamily="18" charset="77"/>
                  <a:ea typeface="Times New Roman" panose="02020603050405020304" pitchFamily="18" charset="0"/>
                  <a:cs typeface="Times New Roman" panose="02020603050405020304" pitchFamily="18" charset="0"/>
                </a:endParaRPr>
              </a:p>
            </p:txBody>
          </p:sp>
          <p:sp>
            <p:nvSpPr>
              <p:cNvPr id="1038079689" name="Legenden-Name">
                <a:extLst>
                  <a:ext uri="{FF2B5EF4-FFF2-40B4-BE49-F238E27FC236}">
                    <a16:creationId xmlns:a16="http://schemas.microsoft.com/office/drawing/2014/main" id="{63117CAE-06EB-4B69-1B48-B2670CF5BD48}"/>
                  </a:ext>
                </a:extLst>
              </p:cNvPr>
              <p:cNvSpPr txBox="1">
                <a:spLocks noChangeArrowheads="1"/>
              </p:cNvSpPr>
              <p:nvPr/>
            </p:nvSpPr>
            <p:spPr bwMode="auto">
              <a:xfrm>
                <a:off x="903186" y="1758676"/>
                <a:ext cx="2876650" cy="1274793"/>
              </a:xfrm>
              <a:prstGeom prst="rect">
                <a:avLst/>
              </a:prstGeom>
              <a:noFill/>
              <a:ln w="9525">
                <a:noFill/>
                <a:miter lim="800000"/>
                <a:headEnd/>
                <a:tailEnd/>
              </a:ln>
            </p:spPr>
            <p:txBody>
              <a:bodyPr rot="0" vert="horz" wrap="square" lIns="98694" tIns="49347" rIns="98694" bIns="49347" anchor="t" anchorCtr="0">
                <a:noAutofit/>
              </a:bodyPr>
              <a:lstStyle/>
              <a:p>
                <a:pPr algn="ctr"/>
                <a:r>
                  <a:rPr lang="de-DE" dirty="0">
                    <a:latin typeface="Times New Roman" panose="02020603050405020304" pitchFamily="18" charset="0"/>
                    <a:ea typeface="Times New Roman" panose="02020603050405020304" pitchFamily="18" charset="0"/>
                    <a:cs typeface="Times New Roman" panose="02020603050405020304" pitchFamily="18" charset="0"/>
                  </a:rPr>
                  <a:t>Fan Legende</a:t>
                </a:r>
                <a:endParaRPr lang="de-DE"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pP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de-DE" b="1" dirty="0">
                    <a:latin typeface="Times New Roman" panose="02020603050405020304" pitchFamily="18" charset="0"/>
                    <a:ea typeface="Times New Roman" panose="02020603050405020304" pitchFamily="18" charset="0"/>
                    <a:cs typeface="Times New Roman" panose="02020603050405020304" pitchFamily="18" charset="0"/>
                  </a:rPr>
                  <a:t>Willkommen in Andor</a:t>
                </a:r>
              </a:p>
              <a:p>
                <a:pPr algn="ctr">
                  <a:spcBef>
                    <a:spcPts val="1295"/>
                  </a:spcBef>
                </a:pPr>
                <a:r>
                  <a:rPr lang="de-DE" b="1" dirty="0">
                    <a:latin typeface="Times New Roman" panose="02020603050405020304" pitchFamily="18" charset="0"/>
                    <a:ea typeface="Times New Roman" panose="02020603050405020304" pitchFamily="18" charset="0"/>
                    <a:cs typeface="Times New Roman" panose="02020603050405020304" pitchFamily="18" charset="0"/>
                  </a:rPr>
                  <a:t>Crashkurs</a:t>
                </a:r>
              </a:p>
            </p:txBody>
          </p:sp>
        </p:grpSp>
      </p:grpSp>
      <p:grpSp>
        <p:nvGrpSpPr>
          <p:cNvPr id="1084" name="Faltkarte oben">
            <a:extLst>
              <a:ext uri="{FF2B5EF4-FFF2-40B4-BE49-F238E27FC236}">
                <a16:creationId xmlns:a16="http://schemas.microsoft.com/office/drawing/2014/main" id="{B3858A7C-B2D6-352C-B2C5-8084C994CB36}"/>
              </a:ext>
            </a:extLst>
          </p:cNvPr>
          <p:cNvGrpSpPr/>
          <p:nvPr/>
        </p:nvGrpSpPr>
        <p:grpSpPr>
          <a:xfrm>
            <a:off x="440081" y="632296"/>
            <a:ext cx="6216405" cy="4393732"/>
            <a:chOff x="440081" y="632296"/>
            <a:chExt cx="6216405" cy="4393732"/>
          </a:xfrm>
        </p:grpSpPr>
        <p:grpSp>
          <p:nvGrpSpPr>
            <p:cNvPr id="39" name="Schere oben">
              <a:extLst>
                <a:ext uri="{FF2B5EF4-FFF2-40B4-BE49-F238E27FC236}">
                  <a16:creationId xmlns:a16="http://schemas.microsoft.com/office/drawing/2014/main" id="{83CE8C06-865B-6BCE-1E4D-ADB07DBFB6ED}"/>
                </a:ext>
              </a:extLst>
            </p:cNvPr>
            <p:cNvGrpSpPr/>
            <p:nvPr/>
          </p:nvGrpSpPr>
          <p:grpSpPr>
            <a:xfrm>
              <a:off x="440081" y="632296"/>
              <a:ext cx="372843" cy="154209"/>
              <a:chOff x="0" y="0"/>
              <a:chExt cx="344964" cy="142875"/>
            </a:xfrm>
          </p:grpSpPr>
          <p:pic>
            <p:nvPicPr>
              <p:cNvPr id="40" name="Schere Grafik">
                <a:extLst>
                  <a:ext uri="{FF2B5EF4-FFF2-40B4-BE49-F238E27FC236}">
                    <a16:creationId xmlns:a16="http://schemas.microsoft.com/office/drawing/2014/main" id="{580EDCCE-59B2-4747-2461-F90D131AB4B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80988" cy="142875"/>
              </a:xfrm>
              <a:prstGeom prst="rect">
                <a:avLst/>
              </a:prstGeom>
              <a:effectLst/>
            </p:spPr>
          </p:pic>
          <p:cxnSp>
            <p:nvCxnSpPr>
              <p:cNvPr id="41" name="Strichlinie Schere">
                <a:extLst>
                  <a:ext uri="{FF2B5EF4-FFF2-40B4-BE49-F238E27FC236}">
                    <a16:creationId xmlns:a16="http://schemas.microsoft.com/office/drawing/2014/main" id="{DC7A8234-F122-9FB3-8BFE-C2090EC1B692}"/>
                  </a:ext>
                </a:extLst>
              </p:cNvPr>
              <p:cNvCxnSpPr/>
              <p:nvPr/>
            </p:nvCxnSpPr>
            <p:spPr>
              <a:xfrm flipH="1">
                <a:off x="140494" y="73819"/>
                <a:ext cx="204470" cy="0"/>
              </a:xfrm>
              <a:prstGeom prst="line">
                <a:avLst/>
              </a:prstGeom>
              <a:ln w="6350">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44" name="Schneidelinie">
              <a:extLst>
                <a:ext uri="{FF2B5EF4-FFF2-40B4-BE49-F238E27FC236}">
                  <a16:creationId xmlns:a16="http://schemas.microsoft.com/office/drawing/2014/main" id="{F7476714-DCF3-2B38-0698-9B0D1372C097}"/>
                </a:ext>
              </a:extLst>
            </p:cNvPr>
            <p:cNvSpPr>
              <a:spLocks/>
            </p:cNvSpPr>
            <p:nvPr/>
          </p:nvSpPr>
          <p:spPr>
            <a:xfrm>
              <a:off x="903185" y="709402"/>
              <a:ext cx="5753301" cy="4316626"/>
            </a:xfrm>
            <a:prstGeom prst="rect">
              <a:avLst/>
            </a:prstGeom>
            <a:noFill/>
            <a:ln w="63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8694" tIns="49347" rIns="98694" bIns="49347" numCol="1" spcCol="0" rtlCol="0" fromWordArt="0" anchor="ctr" anchorCtr="0" forceAA="0" compatLnSpc="1">
              <a:prstTxWarp prst="textNoShape">
                <a:avLst/>
              </a:prstTxWarp>
              <a:noAutofit/>
            </a:bodyPr>
            <a:lstStyle/>
            <a:p>
              <a:endParaRPr lang="de-DE" sz="2115"/>
            </a:p>
          </p:txBody>
        </p:sp>
        <p:grpSp>
          <p:nvGrpSpPr>
            <p:cNvPr id="1083" name="Rückseite (rechts)">
              <a:extLst>
                <a:ext uri="{FF2B5EF4-FFF2-40B4-BE49-F238E27FC236}">
                  <a16:creationId xmlns:a16="http://schemas.microsoft.com/office/drawing/2014/main" id="{21D07376-F553-A7CE-DA82-53C6E150DE07}"/>
                </a:ext>
              </a:extLst>
            </p:cNvPr>
            <p:cNvGrpSpPr/>
            <p:nvPr/>
          </p:nvGrpSpPr>
          <p:grpSpPr>
            <a:xfrm>
              <a:off x="3779836" y="709401"/>
              <a:ext cx="2876649" cy="4316626"/>
              <a:chOff x="3779836" y="709401"/>
              <a:chExt cx="2876649" cy="4316626"/>
            </a:xfrm>
          </p:grpSpPr>
          <p:sp>
            <p:nvSpPr>
              <p:cNvPr id="42" name="Textfeld Beschreibung***">
                <a:extLst>
                  <a:ext uri="{FF2B5EF4-FFF2-40B4-BE49-F238E27FC236}">
                    <a16:creationId xmlns:a16="http://schemas.microsoft.com/office/drawing/2014/main" id="{974080A4-D66C-2DA7-0F14-C5AFB6F8EF9C}"/>
                  </a:ext>
                </a:extLst>
              </p:cNvPr>
              <p:cNvSpPr txBox="1">
                <a:spLocks noChangeArrowheads="1"/>
              </p:cNvSpPr>
              <p:nvPr/>
            </p:nvSpPr>
            <p:spPr bwMode="auto">
              <a:xfrm>
                <a:off x="3779836" y="709401"/>
                <a:ext cx="2876649" cy="4316626"/>
              </a:xfrm>
              <a:prstGeom prst="rect">
                <a:avLst/>
              </a:prstGeom>
              <a:noFill/>
              <a:ln w="6350">
                <a:solidFill>
                  <a:schemeClr val="bg1">
                    <a:lumMod val="8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8694" tIns="49347" rIns="98694" bIns="49347" numCol="1" anchor="t" anchorCtr="0" compatLnSpc="1">
                <a:prstTxWarp prst="textNoShape">
                  <a:avLst/>
                </a:prstTxWarp>
              </a:bodyPr>
              <a:lstStyle/>
              <a:p>
                <a:pPr algn="just" defTabSz="986912" eaLnBrk="0" fontAlgn="base" hangingPunct="0">
                  <a:spcBef>
                    <a:spcPct val="0"/>
                  </a:spcBef>
                  <a:spcAft>
                    <a:spcPct val="0"/>
                  </a:spcAft>
                </a:pPr>
                <a:endParaRPr lang="de-DE" altLang="de-DE" sz="5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de-DE" sz="900" i="1" dirty="0">
                    <a:solidFill>
                      <a:srgbClr val="000000"/>
                    </a:solidFill>
                    <a:effectLst/>
                    <a:latin typeface="Times New Roman" panose="02020603050405020304" pitchFamily="18" charset="0"/>
                  </a:rPr>
                  <a:t>Einige Bauern flohen vor den Kreaturen und wollten in</a:t>
                </a:r>
                <a:r>
                  <a:rPr lang="de-DE" sz="900" dirty="0">
                    <a:solidFill>
                      <a:srgbClr val="000000"/>
                    </a:solidFill>
                    <a:latin typeface="Times New Roman" panose="02020603050405020304" pitchFamily="18" charset="0"/>
                  </a:rPr>
                  <a:t> </a:t>
                </a:r>
                <a:r>
                  <a:rPr lang="de-DE" sz="900" i="1" dirty="0">
                    <a:solidFill>
                      <a:srgbClr val="000000"/>
                    </a:solidFill>
                    <a:effectLst/>
                    <a:latin typeface="Times New Roman" panose="02020603050405020304" pitchFamily="18" charset="0"/>
                  </a:rPr>
                  <a:t>der Rietburg Schutz suchen.</a:t>
                </a:r>
                <a:endParaRPr lang="de-DE" sz="900" i="1" dirty="0">
                  <a:solidFill>
                    <a:srgbClr val="000000"/>
                  </a:solidFill>
                  <a:latin typeface="Times New Roman" panose="02020603050405020304" pitchFamily="18" charset="0"/>
                </a:endParaRPr>
              </a:p>
              <a:p>
                <a:pPr algn="just"/>
                <a:endParaRPr lang="de-DE" sz="900" i="1" dirty="0">
                  <a:solidFill>
                    <a:srgbClr val="000000"/>
                  </a:solidFill>
                  <a:effectLst/>
                  <a:latin typeface="Times New Roman" panose="02020603050405020304" pitchFamily="18" charset="0"/>
                </a:endParaRPr>
              </a:p>
              <a:p>
                <a:pPr algn="just"/>
                <a:r>
                  <a:rPr lang="de-DE" sz="900" dirty="0">
                    <a:solidFill>
                      <a:srgbClr val="000000"/>
                    </a:solidFill>
                    <a:effectLst/>
                    <a:latin typeface="Times New Roman" panose="02020603050405020304" pitchFamily="18" charset="0"/>
                  </a:rPr>
                  <a:t>Legt </a:t>
                </a:r>
                <a:r>
                  <a:rPr lang="de-DE" sz="900" b="1" dirty="0">
                    <a:solidFill>
                      <a:srgbClr val="000000"/>
                    </a:solidFill>
                    <a:effectLst/>
                    <a:latin typeface="Times New Roman" panose="02020603050405020304" pitchFamily="18" charset="0"/>
                  </a:rPr>
                  <a:t>Bauernplättchen</a:t>
                </a:r>
                <a:r>
                  <a:rPr lang="de-DE" sz="900" dirty="0">
                    <a:solidFill>
                      <a:srgbClr val="000000"/>
                    </a:solidFill>
                    <a:effectLst/>
                    <a:latin typeface="Times New Roman" panose="02020603050405020304" pitchFamily="18" charset="0"/>
                  </a:rPr>
                  <a:t> auf die </a:t>
                </a:r>
                <a:r>
                  <a:rPr lang="de-DE" sz="900" b="1" dirty="0">
                    <a:solidFill>
                      <a:srgbClr val="000000"/>
                    </a:solidFill>
                    <a:effectLst/>
                    <a:latin typeface="Times New Roman" panose="02020603050405020304" pitchFamily="18" charset="0"/>
                  </a:rPr>
                  <a:t>Felder 24</a:t>
                </a:r>
                <a:r>
                  <a:rPr lang="de-DE" sz="900" dirty="0">
                    <a:solidFill>
                      <a:srgbClr val="000000"/>
                    </a:solidFill>
                    <a:effectLst/>
                    <a:latin typeface="Times New Roman" panose="02020603050405020304" pitchFamily="18" charset="0"/>
                  </a:rPr>
                  <a:t> und </a:t>
                </a:r>
                <a:r>
                  <a:rPr lang="de-DE" sz="900" b="1" dirty="0">
                    <a:solidFill>
                      <a:srgbClr val="000000"/>
                    </a:solidFill>
                    <a:effectLst/>
                    <a:latin typeface="Times New Roman" panose="02020603050405020304" pitchFamily="18" charset="0"/>
                  </a:rPr>
                  <a:t>64</a:t>
                </a:r>
                <a:r>
                  <a:rPr lang="de-DE" sz="900" dirty="0">
                    <a:solidFill>
                      <a:srgbClr val="000000"/>
                    </a:solidFill>
                    <a:effectLst/>
                    <a:latin typeface="Times New Roman" panose="02020603050405020304" pitchFamily="18" charset="0"/>
                  </a:rPr>
                  <a:t>.</a:t>
                </a:r>
              </a:p>
              <a:p>
                <a:pPr algn="just"/>
                <a:endParaRPr lang="de-DE" sz="900" dirty="0">
                  <a:solidFill>
                    <a:srgbClr val="000000"/>
                  </a:solidFill>
                  <a:latin typeface="Times New Roman" panose="02020603050405020304" pitchFamily="18" charset="0"/>
                </a:endParaRPr>
              </a:p>
              <a:p>
                <a:pPr algn="just"/>
                <a:r>
                  <a:rPr lang="de-DE" sz="900" dirty="0">
                    <a:solidFill>
                      <a:srgbClr val="000000"/>
                    </a:solidFill>
                    <a:effectLst/>
                    <a:latin typeface="Times New Roman" panose="02020603050405020304" pitchFamily="18" charset="0"/>
                  </a:rPr>
                  <a:t>Stellt einen </a:t>
                </a:r>
                <a:r>
                  <a:rPr lang="de-DE" sz="900" b="1" dirty="0" err="1">
                    <a:solidFill>
                      <a:srgbClr val="000000"/>
                    </a:solidFill>
                    <a:effectLst/>
                    <a:latin typeface="Times New Roman" panose="02020603050405020304" pitchFamily="18" charset="0"/>
                  </a:rPr>
                  <a:t>Skral</a:t>
                </a:r>
                <a:r>
                  <a:rPr lang="de-DE" sz="900" dirty="0">
                    <a:solidFill>
                      <a:srgbClr val="000000"/>
                    </a:solidFill>
                    <a:effectLst/>
                    <a:latin typeface="Times New Roman" panose="02020603050405020304" pitchFamily="18" charset="0"/>
                  </a:rPr>
                  <a:t> auf </a:t>
                </a:r>
                <a:r>
                  <a:rPr lang="de-DE" sz="900" b="1" dirty="0">
                    <a:solidFill>
                      <a:srgbClr val="000000"/>
                    </a:solidFill>
                    <a:effectLst/>
                    <a:latin typeface="Times New Roman" panose="02020603050405020304" pitchFamily="18" charset="0"/>
                  </a:rPr>
                  <a:t>Feld 25</a:t>
                </a:r>
                <a:r>
                  <a:rPr lang="de-DE" sz="900" dirty="0">
                    <a:solidFill>
                      <a:srgbClr val="000000"/>
                    </a:solidFill>
                    <a:effectLst/>
                    <a:latin typeface="Times New Roman" panose="02020603050405020304" pitchFamily="18" charset="0"/>
                  </a:rPr>
                  <a:t>.</a:t>
                </a:r>
              </a:p>
              <a:p>
                <a:pPr algn="just"/>
                <a:endParaRPr lang="de-DE" sz="900" dirty="0">
                  <a:solidFill>
                    <a:srgbClr val="000000"/>
                  </a:solidFill>
                  <a:latin typeface="Times New Roman" panose="02020603050405020304" pitchFamily="18" charset="0"/>
                </a:endParaRPr>
              </a:p>
              <a:p>
                <a:pPr algn="just"/>
                <a:endParaRPr lang="de-DE" sz="900" dirty="0">
                  <a:solidFill>
                    <a:srgbClr val="000000"/>
                  </a:solidFill>
                  <a:latin typeface="Times New Roman" panose="02020603050405020304" pitchFamily="18" charset="0"/>
                </a:endParaRPr>
              </a:p>
              <a:p>
                <a:pPr algn="just"/>
                <a:r>
                  <a:rPr lang="de-DE" sz="900" dirty="0">
                    <a:solidFill>
                      <a:srgbClr val="000000"/>
                    </a:solidFill>
                    <a:latin typeface="Times New Roman" panose="02020603050405020304" pitchFamily="18" charset="0"/>
                  </a:rPr>
                  <a:t>B</a:t>
                </a:r>
                <a:r>
                  <a:rPr lang="de-DE" sz="900" dirty="0">
                    <a:solidFill>
                      <a:srgbClr val="000000"/>
                    </a:solidFill>
                    <a:effectLst/>
                    <a:latin typeface="Times New Roman" panose="02020603050405020304" pitchFamily="18" charset="0"/>
                  </a:rPr>
                  <a:t>auern können </a:t>
                </a:r>
                <a:r>
                  <a:rPr lang="de-DE" sz="900" b="1" dirty="0">
                    <a:solidFill>
                      <a:srgbClr val="000000"/>
                    </a:solidFill>
                    <a:effectLst/>
                    <a:latin typeface="Times New Roman" panose="02020603050405020304" pitchFamily="18" charset="0"/>
                  </a:rPr>
                  <a:t>im Vorbeigehen </a:t>
                </a:r>
                <a:r>
                  <a:rPr lang="de-DE" sz="900" dirty="0">
                    <a:solidFill>
                      <a:srgbClr val="000000"/>
                    </a:solidFill>
                    <a:effectLst/>
                    <a:latin typeface="Times New Roman" panose="02020603050405020304" pitchFamily="18" charset="0"/>
                  </a:rPr>
                  <a:t>mitgenommen und mit der Spielfigur mitbewegt werden. Sie bleiben dabei auf dem Spielplan liegen. Liegt ein Bauernplättchen mit einer Kreatur auf demselben Feld, wird der Bauer sofort vom Spielfeld genommen. Dies gilt auch, wenn die Heldenfigur, die den Bauern mit sich führt, über das Feld einer Kreatur </a:t>
                </a:r>
                <a:r>
                  <a:rPr lang="de-DE" sz="900" dirty="0">
                    <a:solidFill>
                      <a:srgbClr val="000000"/>
                    </a:solidFill>
                    <a:latin typeface="Times New Roman" panose="02020603050405020304" pitchFamily="18" charset="0"/>
                  </a:rPr>
                  <a:t>läuft!</a:t>
                </a:r>
                <a:endParaRPr lang="de-DE" sz="900" dirty="0">
                  <a:solidFill>
                    <a:srgbClr val="000000"/>
                  </a:solidFill>
                  <a:effectLst/>
                  <a:latin typeface="Times New Roman" panose="02020603050405020304" pitchFamily="18" charset="0"/>
                </a:endParaRPr>
              </a:p>
              <a:p>
                <a:pPr algn="just"/>
                <a:r>
                  <a:rPr lang="de-DE" sz="900" dirty="0">
                    <a:solidFill>
                      <a:srgbClr val="000000"/>
                    </a:solidFill>
                    <a:effectLst/>
                    <a:latin typeface="Times New Roman" panose="02020603050405020304" pitchFamily="18" charset="0"/>
                  </a:rPr>
                  <a:t>Bringt ihr einen Bauern auf die Burg (Feld 0), so wird das Plättchen auf die Rückseite gedreht und kann als zusätzlicher Goldener Schild verwendet werden. Bauernplättchen können auch ohne Zeitverlust auf einem Feld zurückgelassen werden.</a:t>
                </a:r>
              </a:p>
              <a:p>
                <a:pPr algn="just"/>
                <a:r>
                  <a:rPr lang="de-DE" sz="900" dirty="0">
                    <a:solidFill>
                      <a:srgbClr val="000000"/>
                    </a:solidFill>
                    <a:effectLst/>
                    <a:latin typeface="Times New Roman" panose="02020603050405020304" pitchFamily="18" charset="0"/>
                  </a:rPr>
                  <a:t>Bei Sonnenaufgang bewegen sich Bauern nicht.</a:t>
                </a:r>
              </a:p>
              <a:p>
                <a:pPr algn="just"/>
                <a:endParaRPr lang="de-DE" sz="900" dirty="0">
                  <a:solidFill>
                    <a:srgbClr val="000000"/>
                  </a:solidFill>
                  <a:effectLst/>
                  <a:latin typeface="Times New Roman" panose="02020603050405020304" pitchFamily="18" charset="0"/>
                </a:endParaRPr>
              </a:p>
              <a:p>
                <a:pPr algn="just"/>
                <a:r>
                  <a:rPr lang="de-DE" sz="900" b="1" dirty="0">
                    <a:solidFill>
                      <a:srgbClr val="000000"/>
                    </a:solidFill>
                    <a:effectLst/>
                    <a:latin typeface="Times New Roman" panose="02020603050405020304" pitchFamily="18" charset="0"/>
                  </a:rPr>
                  <a:t>Erinnerung:</a:t>
                </a:r>
              </a:p>
              <a:p>
                <a:pPr algn="just"/>
                <a:r>
                  <a:rPr lang="de-DE" sz="900" dirty="0">
                    <a:solidFill>
                      <a:srgbClr val="000000"/>
                    </a:solidFill>
                    <a:effectLst/>
                    <a:latin typeface="Times New Roman" panose="02020603050405020304" pitchFamily="18" charset="0"/>
                  </a:rPr>
                  <a:t>Denkt daran den Erzähler jedes Mal zu bewegen, wenn ein neuer Tag anbricht, oder ihr eine Kreatur besiegt habt.</a:t>
                </a:r>
              </a:p>
              <a:p>
                <a:pPr algn="just" defTabSz="986912" eaLnBrk="0" fontAlgn="base" hangingPunct="0">
                  <a:spcBef>
                    <a:spcPct val="0"/>
                  </a:spcBef>
                  <a:spcAft>
                    <a:spcPct val="0"/>
                  </a:spcAft>
                </a:pPr>
                <a:endParaRPr lang="de-DE" altLang="de-DE" sz="920" dirty="0">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62" name="Aufgabe-Linie unten" hidden="1">
                <a:extLst>
                  <a:ext uri="{FF2B5EF4-FFF2-40B4-BE49-F238E27FC236}">
                    <a16:creationId xmlns:a16="http://schemas.microsoft.com/office/drawing/2014/main" id="{DE82223D-D92D-28D0-597E-C94DA6D07F42}"/>
                  </a:ext>
                </a:extLst>
              </p:cNvPr>
              <p:cNvCxnSpPr>
                <a:cxnSpLocks/>
              </p:cNvCxnSpPr>
              <p:nvPr/>
            </p:nvCxnSpPr>
            <p:spPr>
              <a:xfrm>
                <a:off x="3847166" y="2371678"/>
                <a:ext cx="2741987" cy="0"/>
              </a:xfrm>
              <a:prstGeom prst="line">
                <a:avLst/>
              </a:prstGeom>
              <a:ln w="31750" cmpd="thinThick">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Aufgabe-Linie oben" hidden="1">
                <a:extLst>
                  <a:ext uri="{FF2B5EF4-FFF2-40B4-BE49-F238E27FC236}">
                    <a16:creationId xmlns:a16="http://schemas.microsoft.com/office/drawing/2014/main" id="{367C1632-25C0-CD6F-B0C7-199539853C9C}"/>
                  </a:ext>
                </a:extLst>
              </p:cNvPr>
              <p:cNvCxnSpPr>
                <a:cxnSpLocks/>
              </p:cNvCxnSpPr>
              <p:nvPr/>
            </p:nvCxnSpPr>
            <p:spPr>
              <a:xfrm>
                <a:off x="3847166" y="1589545"/>
                <a:ext cx="2741987" cy="0"/>
              </a:xfrm>
              <a:prstGeom prst="line">
                <a:avLst/>
              </a:prstGeom>
              <a:ln w="31750" cmpd="thickThin">
                <a:solidFill>
                  <a:schemeClr val="tx1"/>
                </a:solidFill>
              </a:ln>
            </p:spPr>
            <p:style>
              <a:lnRef idx="1">
                <a:schemeClr val="accent1"/>
              </a:lnRef>
              <a:fillRef idx="0">
                <a:schemeClr val="accent1"/>
              </a:fillRef>
              <a:effectRef idx="0">
                <a:schemeClr val="accent1"/>
              </a:effectRef>
              <a:fontRef idx="minor">
                <a:schemeClr val="tx1"/>
              </a:fontRef>
            </p:style>
          </p:cxnSp>
          <p:sp>
            <p:nvSpPr>
              <p:cNvPr id="1038079658" name="Textfeld Würfelereignis 5&amp;6" hidden="1">
                <a:extLst>
                  <a:ext uri="{FF2B5EF4-FFF2-40B4-BE49-F238E27FC236}">
                    <a16:creationId xmlns:a16="http://schemas.microsoft.com/office/drawing/2014/main" id="{6CF9BBDC-C22A-863E-4A3A-7AF515224B25}"/>
                  </a:ext>
                </a:extLst>
              </p:cNvPr>
              <p:cNvSpPr txBox="1"/>
              <p:nvPr/>
            </p:nvSpPr>
            <p:spPr>
              <a:xfrm>
                <a:off x="4271082" y="3613835"/>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5&amp;6</a:t>
                </a:r>
              </a:p>
            </p:txBody>
          </p:sp>
          <p:pic>
            <p:nvPicPr>
              <p:cNvPr id="1038079657" name="Würfel 6" hidden="1">
                <a:extLst>
                  <a:ext uri="{FF2B5EF4-FFF2-40B4-BE49-F238E27FC236}">
                    <a16:creationId xmlns:a16="http://schemas.microsoft.com/office/drawing/2014/main" id="{A6DEB045-F4EE-5317-B558-E208B536AA6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3811" y="3663873"/>
                <a:ext cx="148590" cy="147955"/>
              </a:xfrm>
              <a:prstGeom prst="rect">
                <a:avLst/>
              </a:prstGeom>
              <a:noFill/>
              <a:ln>
                <a:noFill/>
              </a:ln>
            </p:spPr>
          </p:pic>
          <p:pic>
            <p:nvPicPr>
              <p:cNvPr id="1038079655" name="Würfel 5" hidden="1">
                <a:extLst>
                  <a:ext uri="{FF2B5EF4-FFF2-40B4-BE49-F238E27FC236}">
                    <a16:creationId xmlns:a16="http://schemas.microsoft.com/office/drawing/2014/main" id="{B88FD3C8-9FD5-6C0D-E4A6-EFBD45B57A1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36068" y="3662221"/>
                <a:ext cx="147955" cy="147955"/>
              </a:xfrm>
              <a:prstGeom prst="rect">
                <a:avLst/>
              </a:prstGeom>
              <a:noFill/>
              <a:ln>
                <a:noFill/>
              </a:ln>
            </p:spPr>
          </p:pic>
          <p:sp>
            <p:nvSpPr>
              <p:cNvPr id="1038079656" name="Box: Würfelereignis 5&amp;6" hidden="1">
                <a:extLst>
                  <a:ext uri="{FF2B5EF4-FFF2-40B4-BE49-F238E27FC236}">
                    <a16:creationId xmlns:a16="http://schemas.microsoft.com/office/drawing/2014/main" id="{BA704175-44E0-55CF-BBCD-F505ED310610}"/>
                  </a:ext>
                </a:extLst>
              </p:cNvPr>
              <p:cNvSpPr/>
              <p:nvPr/>
            </p:nvSpPr>
            <p:spPr>
              <a:xfrm>
                <a:off x="3897676" y="3614122"/>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50" name="Textfeld Würfelereignis 3&amp;4" hidden="1">
                <a:extLst>
                  <a:ext uri="{FF2B5EF4-FFF2-40B4-BE49-F238E27FC236}">
                    <a16:creationId xmlns:a16="http://schemas.microsoft.com/office/drawing/2014/main" id="{538AA62E-6BE8-5D3E-FDF3-BCE90CD39BD0}"/>
                  </a:ext>
                </a:extLst>
              </p:cNvPr>
              <p:cNvSpPr txBox="1"/>
              <p:nvPr/>
            </p:nvSpPr>
            <p:spPr>
              <a:xfrm>
                <a:off x="4276475" y="3069307"/>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3&amp;4</a:t>
                </a:r>
              </a:p>
            </p:txBody>
          </p:sp>
          <p:pic>
            <p:nvPicPr>
              <p:cNvPr id="1038079654" name="Würfel 4" hidden="1">
                <a:extLst>
                  <a:ext uri="{FF2B5EF4-FFF2-40B4-BE49-F238E27FC236}">
                    <a16:creationId xmlns:a16="http://schemas.microsoft.com/office/drawing/2014/main" id="{D4EA138F-1145-4468-BB41-5C761740872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31694" y="3116469"/>
                <a:ext cx="144780" cy="148590"/>
              </a:xfrm>
              <a:prstGeom prst="rect">
                <a:avLst/>
              </a:prstGeom>
              <a:noFill/>
              <a:ln>
                <a:noFill/>
              </a:ln>
            </p:spPr>
          </p:pic>
          <p:pic>
            <p:nvPicPr>
              <p:cNvPr id="1038079653" name="Würfel 3" hidden="1">
                <a:extLst>
                  <a:ext uri="{FF2B5EF4-FFF2-40B4-BE49-F238E27FC236}">
                    <a16:creationId xmlns:a16="http://schemas.microsoft.com/office/drawing/2014/main" id="{A4D346EA-EDF6-7083-22D4-157C96B08415}"/>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7885" y="3116469"/>
                <a:ext cx="147320" cy="148590"/>
              </a:xfrm>
              <a:prstGeom prst="rect">
                <a:avLst/>
              </a:prstGeom>
              <a:noFill/>
              <a:ln>
                <a:noFill/>
              </a:ln>
            </p:spPr>
          </p:pic>
          <p:sp>
            <p:nvSpPr>
              <p:cNvPr id="1038079648" name="Box: Würfelereignis 3&amp;4" hidden="1">
                <a:extLst>
                  <a:ext uri="{FF2B5EF4-FFF2-40B4-BE49-F238E27FC236}">
                    <a16:creationId xmlns:a16="http://schemas.microsoft.com/office/drawing/2014/main" id="{7155914D-9FDA-63AB-97BE-EB5A811078E2}"/>
                  </a:ext>
                </a:extLst>
              </p:cNvPr>
              <p:cNvSpPr/>
              <p:nvPr/>
            </p:nvSpPr>
            <p:spPr>
              <a:xfrm>
                <a:off x="3897676" y="3076689"/>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46" name="Textfeld Würfelereignis 1&amp;2" hidden="1">
                <a:extLst>
                  <a:ext uri="{FF2B5EF4-FFF2-40B4-BE49-F238E27FC236}">
                    <a16:creationId xmlns:a16="http://schemas.microsoft.com/office/drawing/2014/main" id="{8F7D960A-D725-F381-E0CC-0AC1017C3704}"/>
                  </a:ext>
                </a:extLst>
              </p:cNvPr>
              <p:cNvSpPr txBox="1"/>
              <p:nvPr/>
            </p:nvSpPr>
            <p:spPr>
              <a:xfrm>
                <a:off x="4276475" y="2544036"/>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1&amp;2</a:t>
                </a:r>
              </a:p>
            </p:txBody>
          </p:sp>
          <p:pic>
            <p:nvPicPr>
              <p:cNvPr id="1038079645" name="Würfel 2" hidden="1">
                <a:extLst>
                  <a:ext uri="{FF2B5EF4-FFF2-40B4-BE49-F238E27FC236}">
                    <a16:creationId xmlns:a16="http://schemas.microsoft.com/office/drawing/2014/main" id="{74FF4E82-B49A-9AEF-7775-C742626CAD81}"/>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27250" y="2586696"/>
                <a:ext cx="149225" cy="148590"/>
              </a:xfrm>
              <a:prstGeom prst="rect">
                <a:avLst/>
              </a:prstGeom>
              <a:noFill/>
              <a:ln>
                <a:noFill/>
              </a:ln>
            </p:spPr>
          </p:pic>
          <p:pic>
            <p:nvPicPr>
              <p:cNvPr id="1038079644" name="Würfel 1" hidden="1">
                <a:extLst>
                  <a:ext uri="{FF2B5EF4-FFF2-40B4-BE49-F238E27FC236}">
                    <a16:creationId xmlns:a16="http://schemas.microsoft.com/office/drawing/2014/main" id="{2E283183-A4E7-E981-FD1C-A1B1E3EBF27B}"/>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939243" y="2589996"/>
                <a:ext cx="144780" cy="148590"/>
              </a:xfrm>
              <a:prstGeom prst="rect">
                <a:avLst/>
              </a:prstGeom>
              <a:noFill/>
              <a:ln>
                <a:noFill/>
              </a:ln>
            </p:spPr>
          </p:pic>
          <p:sp>
            <p:nvSpPr>
              <p:cNvPr id="1038079642" name="Box: Würfelereignis 1&amp;2" hidden="1">
                <a:extLst>
                  <a:ext uri="{FF2B5EF4-FFF2-40B4-BE49-F238E27FC236}">
                    <a16:creationId xmlns:a16="http://schemas.microsoft.com/office/drawing/2014/main" id="{2D1ABC35-866A-D23C-5FB3-7BB15AA0F3D8}"/>
                  </a:ext>
                </a:extLst>
              </p:cNvPr>
              <p:cNvSpPr/>
              <p:nvPr/>
            </p:nvSpPr>
            <p:spPr>
              <a:xfrm>
                <a:off x="3897676" y="2539543"/>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pic>
            <p:nvPicPr>
              <p:cNvPr id="1082" name="Pfeil Weiterlesen" hidden="1">
                <a:extLst>
                  <a:ext uri="{FF2B5EF4-FFF2-40B4-BE49-F238E27FC236}">
                    <a16:creationId xmlns:a16="http://schemas.microsoft.com/office/drawing/2014/main" id="{AD84D447-A6A8-5301-7323-E3B32873C887}"/>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107806" y="4741271"/>
                <a:ext cx="446801" cy="284120"/>
              </a:xfrm>
              <a:prstGeom prst="rect">
                <a:avLst/>
              </a:prstGeom>
              <a:noFill/>
              <a:ln>
                <a:noFill/>
              </a:ln>
            </p:spPr>
          </p:pic>
          <p:sp>
            <p:nvSpPr>
              <p:cNvPr id="1038079665" name="Textfeld Weiterlesen" hidden="1">
                <a:extLst>
                  <a:ext uri="{FF2B5EF4-FFF2-40B4-BE49-F238E27FC236}">
                    <a16:creationId xmlns:a16="http://schemas.microsoft.com/office/drawing/2014/main" id="{FBA1E422-46B7-AC5C-E485-F97EF951C121}"/>
                  </a:ext>
                </a:extLst>
              </p:cNvPr>
              <p:cNvSpPr txBox="1"/>
              <p:nvPr/>
            </p:nvSpPr>
            <p:spPr>
              <a:xfrm>
                <a:off x="4084023" y="4770356"/>
                <a:ext cx="2198930" cy="233910"/>
              </a:xfrm>
              <a:prstGeom prst="rect">
                <a:avLst/>
              </a:prstGeom>
              <a:noFill/>
            </p:spPr>
            <p:txBody>
              <a:bodyPr wrap="square" rtlCol="0">
                <a:spAutoFit/>
              </a:bodyPr>
              <a:lstStyle/>
              <a:p>
                <a:pPr marL="0" marR="0" lvl="0" indent="0" defTabSz="986912" rtl="0" eaLnBrk="0" fontAlgn="base" latinLnBrk="0" hangingPunct="0">
                  <a:lnSpc>
                    <a:spcPct val="100000"/>
                  </a:lnSpc>
                  <a:spcBef>
                    <a:spcPct val="0"/>
                  </a:spcBef>
                  <a:spcAft>
                    <a:spcPct val="0"/>
                  </a:spcAft>
                  <a:buClrTx/>
                  <a:buSzTx/>
                  <a:buFontTx/>
                  <a:buNone/>
                  <a:tabLst/>
                  <a:defRPr/>
                </a:pPr>
                <a:r>
                  <a:rPr kumimoji="0" lang="de-DE" altLang="de-DE" sz="92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Lest jetzt weiter auf Legedenkarte A5.</a:t>
                </a:r>
              </a:p>
            </p:txBody>
          </p:sp>
        </p:grpSp>
        <p:grpSp>
          <p:nvGrpSpPr>
            <p:cNvPr id="1038079666" name="Vorderseite (links)">
              <a:extLst>
                <a:ext uri="{FF2B5EF4-FFF2-40B4-BE49-F238E27FC236}">
                  <a16:creationId xmlns:a16="http://schemas.microsoft.com/office/drawing/2014/main" id="{8B54D93B-8F69-8F03-55EB-75B882644421}"/>
                </a:ext>
              </a:extLst>
            </p:cNvPr>
            <p:cNvGrpSpPr/>
            <p:nvPr/>
          </p:nvGrpSpPr>
          <p:grpSpPr>
            <a:xfrm>
              <a:off x="903186" y="845721"/>
              <a:ext cx="2876650" cy="4046633"/>
              <a:chOff x="903186" y="845721"/>
              <a:chExt cx="2876650" cy="4046633"/>
            </a:xfrm>
          </p:grpSpPr>
          <p:pic>
            <p:nvPicPr>
              <p:cNvPr id="51" name="Andor Logo oben" descr="Ein Bild, das Typografie, Symbol, Schrift, Logo enthält.&#10;&#10;Automatisch generierte Beschreibung">
                <a:extLst>
                  <a:ext uri="{FF2B5EF4-FFF2-40B4-BE49-F238E27FC236}">
                    <a16:creationId xmlns:a16="http://schemas.microsoft.com/office/drawing/2014/main" id="{784F9074-79AB-6087-3853-5B239E7F36D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09191" y="1191530"/>
                <a:ext cx="1464641" cy="545557"/>
              </a:xfrm>
              <a:prstGeom prst="rect">
                <a:avLst/>
              </a:prstGeom>
            </p:spPr>
          </p:pic>
          <p:sp>
            <p:nvSpPr>
              <p:cNvPr id="43" name="Andor Logo Text">
                <a:extLst>
                  <a:ext uri="{FF2B5EF4-FFF2-40B4-BE49-F238E27FC236}">
                    <a16:creationId xmlns:a16="http://schemas.microsoft.com/office/drawing/2014/main" id="{5F083262-2D58-660F-66A8-29BD52074E26}"/>
                  </a:ext>
                </a:extLst>
              </p:cNvPr>
              <p:cNvSpPr txBox="1">
                <a:spLocks noChangeArrowheads="1"/>
              </p:cNvSpPr>
              <p:nvPr/>
            </p:nvSpPr>
            <p:spPr bwMode="auto">
              <a:xfrm>
                <a:off x="903186" y="845721"/>
                <a:ext cx="2876649" cy="567146"/>
              </a:xfrm>
              <a:prstGeom prst="rect">
                <a:avLst/>
              </a:prstGeom>
              <a:blipFill dpi="0" rotWithShape="1">
                <a:blip r:embed="rId12">
                  <a:alphaModFix amt="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8694" tIns="49347" rIns="98694" bIns="49347" numCol="1" anchor="t" anchorCtr="0" compatLnSpc="1">
                <a:prstTxWarp prst="textNoShape">
                  <a:avLst/>
                </a:prstTxWarp>
              </a:bodyPr>
              <a:lstStyle/>
              <a:p>
                <a:pPr algn="ctr" defTabSz="986912" eaLnBrk="0" fontAlgn="base" hangingPunct="0">
                  <a:lnSpc>
                    <a:spcPts val="1000"/>
                  </a:lnSpc>
                  <a:spcBef>
                    <a:spcPct val="0"/>
                  </a:spcBef>
                  <a:spcAft>
                    <a:spcPct val="0"/>
                  </a:spcAft>
                </a:pP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Die</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200" cap="small" dirty="0">
                    <a:latin typeface="Times New Roman" panose="02020603050405020304" pitchFamily="18" charset="0"/>
                    <a:ea typeface="Times New Roman" panose="02020603050405020304" pitchFamily="18" charset="0"/>
                    <a:cs typeface="Times New Roman" panose="02020603050405020304" pitchFamily="18" charset="0"/>
                  </a:rPr>
                  <a:t>Legenden</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Von</a:t>
                </a:r>
                <a:endParaRPr lang="de-DE" altLang="de-DE" sz="1000" cap="small" dirty="0">
                  <a:latin typeface="Arial" panose="020B0604020202020204" pitchFamily="34" charset="0"/>
                </a:endParaRPr>
              </a:p>
            </p:txBody>
          </p:sp>
          <p:sp>
            <p:nvSpPr>
              <p:cNvPr id="1038079640" name="Box: Legendenkarten-Auflistung" hidden="1">
                <a:extLst>
                  <a:ext uri="{FF2B5EF4-FFF2-40B4-BE49-F238E27FC236}">
                    <a16:creationId xmlns:a16="http://schemas.microsoft.com/office/drawing/2014/main" id="{152175BA-E92F-54EA-6C4B-12FBB7EAC7A5}"/>
                  </a:ext>
                </a:extLst>
              </p:cNvPr>
              <p:cNvSpPr/>
              <p:nvPr/>
            </p:nvSpPr>
            <p:spPr>
              <a:xfrm>
                <a:off x="1043653" y="4066854"/>
                <a:ext cx="2595716" cy="82550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51" name="Anlegedreieck Legendenleiste" hidden="1">
                <a:extLst>
                  <a:ext uri="{FF2B5EF4-FFF2-40B4-BE49-F238E27FC236}">
                    <a16:creationId xmlns:a16="http://schemas.microsoft.com/office/drawing/2014/main" id="{5D3B19DD-243F-B319-6B6A-00D655F75339}"/>
                  </a:ext>
                </a:extLst>
              </p:cNvPr>
              <p:cNvSpPr/>
              <p:nvPr/>
            </p:nvSpPr>
            <p:spPr>
              <a:xfrm rot="2706854">
                <a:off x="1152086" y="3160965"/>
                <a:ext cx="632783" cy="632783"/>
              </a:xfrm>
              <a:prstGeom prst="rtTriangle">
                <a:avLst/>
              </a:prstGeom>
              <a:solidFill>
                <a:schemeClr val="bg1"/>
              </a:solidFill>
              <a:ln w="31750"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38079617" name="Legendekarten-Anweisung" hidden="1">
                <a:extLst>
                  <a:ext uri="{FF2B5EF4-FFF2-40B4-BE49-F238E27FC236}">
                    <a16:creationId xmlns:a16="http://schemas.microsoft.com/office/drawing/2014/main" id="{B828E68F-CEAA-AD7E-5962-D2CEEDD1899A}"/>
                  </a:ext>
                </a:extLst>
              </p:cNvPr>
              <p:cNvSpPr txBox="1">
                <a:spLocks noChangeArrowheads="1"/>
              </p:cNvSpPr>
              <p:nvPr/>
            </p:nvSpPr>
            <p:spPr bwMode="auto">
              <a:xfrm>
                <a:off x="1043653" y="4085091"/>
                <a:ext cx="2595716" cy="462280"/>
              </a:xfrm>
              <a:prstGeom prst="rect">
                <a:avLst/>
              </a:prstGeom>
              <a:noFill/>
              <a:ln w="9525">
                <a:noFill/>
                <a:miter lim="800000"/>
                <a:headEnd/>
                <a:tailEnd/>
              </a:ln>
            </p:spPr>
            <p:txBody>
              <a:bodyPr rot="0" vert="horz" wrap="square" lIns="91440" tIns="45720" rIns="91440" bIns="45720" anchor="t" anchorCtr="0">
                <a:noAutofit/>
              </a:bodyPr>
              <a:lstStyle/>
              <a:p>
                <a:pPr algn="ctr"/>
                <a:r>
                  <a:rPr lang="de-DE" sz="1000" dirty="0">
                    <a:effectLst/>
                    <a:latin typeface="Times New Roman" panose="02020603050405020304" pitchFamily="18" charset="0"/>
                    <a:ea typeface="Times New Roman" panose="02020603050405020304" pitchFamily="18" charset="0"/>
                    <a:cs typeface="Times New Roman" panose="02020603050405020304" pitchFamily="18" charset="0"/>
                  </a:rPr>
                  <a:t>Diese Legende besteht aus X Karten:</a:t>
                </a:r>
              </a:p>
              <a:p>
                <a:pPr algn="ctr"/>
                <a:r>
                  <a:rPr lang="de-DE" sz="1000" dirty="0">
                    <a:latin typeface="Times New Roman" panose="02020603050405020304" pitchFamily="18" charset="0"/>
                    <a:ea typeface="Times New Roman" panose="02020603050405020304" pitchFamily="18" charset="0"/>
                    <a:cs typeface="Times New Roman" panose="02020603050405020304" pitchFamily="18" charset="0"/>
                  </a:rPr>
                  <a:t>A, B, C …</a:t>
                </a:r>
                <a:endParaRPr lang="de-DE" sz="1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3" name="Legendenleisten-Nummernfeld">
                <a:extLst>
                  <a:ext uri="{FF2B5EF4-FFF2-40B4-BE49-F238E27FC236}">
                    <a16:creationId xmlns:a16="http://schemas.microsoft.com/office/drawing/2014/main" id="{97A7D79C-8FA6-4EA2-F045-3470FA957B4C}"/>
                  </a:ext>
                </a:extLst>
              </p:cNvPr>
              <p:cNvSpPr/>
              <p:nvPr/>
            </p:nvSpPr>
            <p:spPr>
              <a:xfrm>
                <a:off x="1637932" y="3027981"/>
                <a:ext cx="1407160" cy="914400"/>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16" name="Legendeleisten-Nummer">
                <a:extLst>
                  <a:ext uri="{FF2B5EF4-FFF2-40B4-BE49-F238E27FC236}">
                    <a16:creationId xmlns:a16="http://schemas.microsoft.com/office/drawing/2014/main" id="{FBEA42B7-E475-2581-6AFB-63B02B912AB2}"/>
                  </a:ext>
                </a:extLst>
              </p:cNvPr>
              <p:cNvSpPr txBox="1">
                <a:spLocks noChangeArrowheads="1"/>
              </p:cNvSpPr>
              <p:nvPr/>
            </p:nvSpPr>
            <p:spPr bwMode="auto">
              <a:xfrm>
                <a:off x="1683493" y="2914809"/>
                <a:ext cx="1316038" cy="980109"/>
              </a:xfrm>
              <a:prstGeom prst="rect">
                <a:avLst/>
              </a:prstGeom>
              <a:noFill/>
              <a:ln w="9525">
                <a:noFill/>
                <a:miter lim="800000"/>
                <a:headEnd/>
                <a:tailEnd/>
              </a:ln>
            </p:spPr>
            <p:txBody>
              <a:bodyPr rot="0" vert="horz" wrap="square" lIns="91440" tIns="45720" rIns="91440" bIns="45720" anchor="t" anchorCtr="0">
                <a:noAutofit/>
              </a:bodyPr>
              <a:lstStyle/>
              <a:p>
                <a:pPr algn="ctr"/>
                <a:r>
                  <a:rPr lang="de-DE" sz="7000" dirty="0">
                    <a:latin typeface="Goudy Old Style" panose="02020502050305020303" pitchFamily="18" charset="77"/>
                    <a:ea typeface="Times New Roman" panose="02020603050405020304" pitchFamily="18" charset="0"/>
                    <a:cs typeface="Times New Roman" panose="02020603050405020304" pitchFamily="18" charset="0"/>
                  </a:rPr>
                  <a:t>C</a:t>
                </a:r>
                <a:endParaRPr lang="de-DE" sz="5000" dirty="0">
                  <a:effectLst/>
                  <a:latin typeface="Goudy Old Style" panose="02020502050305020303" pitchFamily="18" charset="77"/>
                  <a:ea typeface="Times New Roman" panose="02020603050405020304" pitchFamily="18" charset="0"/>
                  <a:cs typeface="Times New Roman" panose="02020603050405020304" pitchFamily="18" charset="0"/>
                </a:endParaRPr>
              </a:p>
            </p:txBody>
          </p:sp>
          <p:sp>
            <p:nvSpPr>
              <p:cNvPr id="49" name="Legenden-Name">
                <a:extLst>
                  <a:ext uri="{FF2B5EF4-FFF2-40B4-BE49-F238E27FC236}">
                    <a16:creationId xmlns:a16="http://schemas.microsoft.com/office/drawing/2014/main" id="{6AA7CF35-CE65-344A-4798-EAA918BFB910}"/>
                  </a:ext>
                </a:extLst>
              </p:cNvPr>
              <p:cNvSpPr txBox="1">
                <a:spLocks noChangeArrowheads="1"/>
              </p:cNvSpPr>
              <p:nvPr/>
            </p:nvSpPr>
            <p:spPr bwMode="auto">
              <a:xfrm>
                <a:off x="903186" y="1758676"/>
                <a:ext cx="2876650" cy="1247716"/>
              </a:xfrm>
              <a:prstGeom prst="rect">
                <a:avLst/>
              </a:prstGeom>
              <a:noFill/>
              <a:ln w="9525">
                <a:noFill/>
                <a:miter lim="800000"/>
                <a:headEnd/>
                <a:tailEnd/>
              </a:ln>
            </p:spPr>
            <p:txBody>
              <a:bodyPr rot="0" vert="horz" wrap="square" lIns="98694" tIns="49347" rIns="98694" bIns="49347" anchor="t" anchorCtr="0">
                <a:noAutofit/>
              </a:bodyPr>
              <a:lstStyle/>
              <a:p>
                <a:pPr algn="ctr"/>
                <a:r>
                  <a:rPr lang="de-DE" dirty="0">
                    <a:latin typeface="Times New Roman" panose="02020603050405020304" pitchFamily="18" charset="0"/>
                    <a:ea typeface="Times New Roman" panose="02020603050405020304" pitchFamily="18" charset="0"/>
                    <a:cs typeface="Times New Roman" panose="02020603050405020304" pitchFamily="18" charset="0"/>
                  </a:rPr>
                  <a:t>Fan Legende</a:t>
                </a:r>
                <a:endParaRPr lang="de-DE"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pP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de-DE" b="1" dirty="0">
                    <a:latin typeface="Times New Roman" panose="02020603050405020304" pitchFamily="18" charset="0"/>
                    <a:ea typeface="Times New Roman" panose="02020603050405020304" pitchFamily="18" charset="0"/>
                    <a:cs typeface="Times New Roman" panose="02020603050405020304" pitchFamily="18" charset="0"/>
                  </a:rPr>
                  <a:t>Willkommen in Andor</a:t>
                </a:r>
              </a:p>
              <a:p>
                <a:pPr algn="ctr">
                  <a:spcBef>
                    <a:spcPts val="1295"/>
                  </a:spcBef>
                </a:pPr>
                <a:r>
                  <a:rPr lang="de-DE" b="1" dirty="0">
                    <a:latin typeface="Times New Roman" panose="02020603050405020304" pitchFamily="18" charset="0"/>
                    <a:ea typeface="Times New Roman" panose="02020603050405020304" pitchFamily="18" charset="0"/>
                    <a:cs typeface="Times New Roman" panose="02020603050405020304" pitchFamily="18" charset="0"/>
                  </a:rPr>
                  <a:t>Crashkurs</a:t>
                </a:r>
              </a:p>
            </p:txBody>
          </p:sp>
        </p:grpSp>
      </p:grpSp>
    </p:spTree>
    <p:extLst>
      <p:ext uri="{BB962C8B-B14F-4D97-AF65-F5344CB8AC3E}">
        <p14:creationId xmlns:p14="http://schemas.microsoft.com/office/powerpoint/2010/main" val="39615498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85" name="Faltkarte unten">
            <a:extLst>
              <a:ext uri="{FF2B5EF4-FFF2-40B4-BE49-F238E27FC236}">
                <a16:creationId xmlns:a16="http://schemas.microsoft.com/office/drawing/2014/main" id="{E9998C71-B4C7-8041-A679-F540264C843A}"/>
              </a:ext>
            </a:extLst>
          </p:cNvPr>
          <p:cNvGrpSpPr/>
          <p:nvPr/>
        </p:nvGrpSpPr>
        <p:grpSpPr>
          <a:xfrm>
            <a:off x="440081" y="5371836"/>
            <a:ext cx="6216405" cy="4393732"/>
            <a:chOff x="440081" y="632296"/>
            <a:chExt cx="6216405" cy="4393732"/>
          </a:xfrm>
        </p:grpSpPr>
        <p:grpSp>
          <p:nvGrpSpPr>
            <p:cNvPr id="1086" name="Schere oben">
              <a:extLst>
                <a:ext uri="{FF2B5EF4-FFF2-40B4-BE49-F238E27FC236}">
                  <a16:creationId xmlns:a16="http://schemas.microsoft.com/office/drawing/2014/main" id="{0BBD04F7-0598-8FE4-AA4C-FB9EE23FAFDB}"/>
                </a:ext>
              </a:extLst>
            </p:cNvPr>
            <p:cNvGrpSpPr/>
            <p:nvPr/>
          </p:nvGrpSpPr>
          <p:grpSpPr>
            <a:xfrm>
              <a:off x="440081" y="632296"/>
              <a:ext cx="372843" cy="154209"/>
              <a:chOff x="0" y="0"/>
              <a:chExt cx="344964" cy="142875"/>
            </a:xfrm>
          </p:grpSpPr>
          <p:pic>
            <p:nvPicPr>
              <p:cNvPr id="1038079708" name="Schere Grafik">
                <a:extLst>
                  <a:ext uri="{FF2B5EF4-FFF2-40B4-BE49-F238E27FC236}">
                    <a16:creationId xmlns:a16="http://schemas.microsoft.com/office/drawing/2014/main" id="{35B59303-BF7A-7C95-2D85-E5C95DA1F71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80988" cy="142875"/>
              </a:xfrm>
              <a:prstGeom prst="rect">
                <a:avLst/>
              </a:prstGeom>
              <a:effectLst/>
            </p:spPr>
          </p:pic>
          <p:cxnSp>
            <p:nvCxnSpPr>
              <p:cNvPr id="1038079709" name="Strichlinie Schere">
                <a:extLst>
                  <a:ext uri="{FF2B5EF4-FFF2-40B4-BE49-F238E27FC236}">
                    <a16:creationId xmlns:a16="http://schemas.microsoft.com/office/drawing/2014/main" id="{C4C52C83-3728-4207-59A4-353FF1295782}"/>
                  </a:ext>
                </a:extLst>
              </p:cNvPr>
              <p:cNvCxnSpPr/>
              <p:nvPr/>
            </p:nvCxnSpPr>
            <p:spPr>
              <a:xfrm flipH="1">
                <a:off x="140494" y="73819"/>
                <a:ext cx="204470" cy="0"/>
              </a:xfrm>
              <a:prstGeom prst="line">
                <a:avLst/>
              </a:prstGeom>
              <a:ln w="6350">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087" name="Schneidelinie">
              <a:extLst>
                <a:ext uri="{FF2B5EF4-FFF2-40B4-BE49-F238E27FC236}">
                  <a16:creationId xmlns:a16="http://schemas.microsoft.com/office/drawing/2014/main" id="{5AA3C107-5F39-39F6-3796-25C1BEC1D2C2}"/>
                </a:ext>
              </a:extLst>
            </p:cNvPr>
            <p:cNvSpPr>
              <a:spLocks/>
            </p:cNvSpPr>
            <p:nvPr/>
          </p:nvSpPr>
          <p:spPr>
            <a:xfrm>
              <a:off x="903185" y="709402"/>
              <a:ext cx="5753301" cy="4316626"/>
            </a:xfrm>
            <a:prstGeom prst="rect">
              <a:avLst/>
            </a:prstGeom>
            <a:noFill/>
            <a:ln w="63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8694" tIns="49347" rIns="98694" bIns="49347" numCol="1" spcCol="0" rtlCol="0" fromWordArt="0" anchor="ctr" anchorCtr="0" forceAA="0" compatLnSpc="1">
              <a:prstTxWarp prst="textNoShape">
                <a:avLst/>
              </a:prstTxWarp>
              <a:noAutofit/>
            </a:bodyPr>
            <a:lstStyle/>
            <a:p>
              <a:endParaRPr lang="de-DE" sz="2115"/>
            </a:p>
          </p:txBody>
        </p:sp>
        <p:grpSp>
          <p:nvGrpSpPr>
            <p:cNvPr id="1038079680" name="Rückseite (rechts)">
              <a:extLst>
                <a:ext uri="{FF2B5EF4-FFF2-40B4-BE49-F238E27FC236}">
                  <a16:creationId xmlns:a16="http://schemas.microsoft.com/office/drawing/2014/main" id="{4679BDF2-BECA-2C19-4B34-09FB094AFF61}"/>
                </a:ext>
              </a:extLst>
            </p:cNvPr>
            <p:cNvGrpSpPr/>
            <p:nvPr/>
          </p:nvGrpSpPr>
          <p:grpSpPr>
            <a:xfrm>
              <a:off x="3779836" y="709401"/>
              <a:ext cx="2876649" cy="4316627"/>
              <a:chOff x="3779836" y="709401"/>
              <a:chExt cx="2876649" cy="4316627"/>
            </a:xfrm>
          </p:grpSpPr>
          <p:sp>
            <p:nvSpPr>
              <p:cNvPr id="1038079690" name="Textfeld Beschreibung***">
                <a:extLst>
                  <a:ext uri="{FF2B5EF4-FFF2-40B4-BE49-F238E27FC236}">
                    <a16:creationId xmlns:a16="http://schemas.microsoft.com/office/drawing/2014/main" id="{8061712B-6EE1-C0B8-E15C-FF646EEEE598}"/>
                  </a:ext>
                </a:extLst>
              </p:cNvPr>
              <p:cNvSpPr txBox="1">
                <a:spLocks noChangeArrowheads="1"/>
              </p:cNvSpPr>
              <p:nvPr/>
            </p:nvSpPr>
            <p:spPr bwMode="auto">
              <a:xfrm>
                <a:off x="3779836" y="709401"/>
                <a:ext cx="2876649" cy="4316626"/>
              </a:xfrm>
              <a:prstGeom prst="rect">
                <a:avLst/>
              </a:prstGeom>
              <a:noFill/>
              <a:ln w="6350">
                <a:solidFill>
                  <a:schemeClr val="bg1">
                    <a:lumMod val="8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8694" tIns="49347" rIns="98694" bIns="49347" numCol="1" anchor="t" anchorCtr="0" compatLnSpc="1">
                <a:prstTxWarp prst="textNoShape">
                  <a:avLst/>
                </a:prstTxWarp>
              </a:bodyPr>
              <a:lstStyle/>
              <a:p>
                <a:pPr algn="just" defTabSz="986912" eaLnBrk="0" fontAlgn="base" hangingPunct="0">
                  <a:spcBef>
                    <a:spcPct val="0"/>
                  </a:spcBef>
                  <a:spcAft>
                    <a:spcPct val="0"/>
                  </a:spcAft>
                </a:pPr>
                <a:endParaRPr lang="de-DE" altLang="de-DE" sz="5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de-DE" sz="850" dirty="0">
                    <a:solidFill>
                      <a:srgbClr val="000000"/>
                    </a:solidFill>
                    <a:effectLst/>
                    <a:latin typeface="Times New Roman" panose="02020603050405020304" pitchFamily="18" charset="0"/>
                  </a:rPr>
                  <a:t>Entlang des Flusses findet ihr 15 Kreise. Hier  herrscht dichter Nebel, der allerlei Dinge verbirgt. Schaut euch die</a:t>
                </a:r>
              </a:p>
              <a:p>
                <a:pPr algn="just"/>
                <a:r>
                  <a:rPr lang="de-DE" sz="850" dirty="0">
                    <a:solidFill>
                      <a:srgbClr val="000000"/>
                    </a:solidFill>
                    <a:effectLst/>
                    <a:latin typeface="Times New Roman" panose="02020603050405020304" pitchFamily="18" charset="0"/>
                  </a:rPr>
                  <a:t>Rückseite der Nebelplättchen an, damit ihr wisst was euch</a:t>
                </a:r>
              </a:p>
              <a:p>
                <a:pPr algn="just"/>
                <a:r>
                  <a:rPr lang="de-DE" sz="850" dirty="0">
                    <a:solidFill>
                      <a:srgbClr val="000000"/>
                    </a:solidFill>
                    <a:effectLst/>
                    <a:latin typeface="Times New Roman" panose="02020603050405020304" pitchFamily="18" charset="0"/>
                  </a:rPr>
                  <a:t>im Nebel erwartet:</a:t>
                </a:r>
              </a:p>
              <a:p>
                <a:pPr algn="just"/>
                <a:r>
                  <a:rPr lang="de-DE" sz="850" dirty="0">
                    <a:solidFill>
                      <a:srgbClr val="000000"/>
                    </a:solidFill>
                    <a:effectLst/>
                    <a:latin typeface="Times New Roman" panose="02020603050405020304" pitchFamily="18" charset="0"/>
                  </a:rPr>
                  <a:t>Die Hexe wird später erklärt. Ihr könnt auch Willens-punkte, Gold, einen Stärkepunkt sowie Ereignisse im Nebel finden. Außerdem gibt es dort zwei Gors.</a:t>
                </a:r>
              </a:p>
              <a:p>
                <a:pPr algn="just"/>
                <a:r>
                  <a:rPr lang="de-DE" sz="850" dirty="0">
                    <a:solidFill>
                      <a:srgbClr val="000000"/>
                    </a:solidFill>
                    <a:effectLst/>
                    <a:latin typeface="Times New Roman" panose="02020603050405020304" pitchFamily="18" charset="0"/>
                  </a:rPr>
                  <a:t>Beendet ein Held seinen Zug auf einem Nebelplättchen, so wird dieses umgedreht und ausgelöst. Im Falle eines Gors stellt ihr einen auf dieses Feld.</a:t>
                </a:r>
              </a:p>
              <a:p>
                <a:pPr algn="just"/>
                <a:r>
                  <a:rPr lang="de-DE" sz="850" dirty="0">
                    <a:solidFill>
                      <a:srgbClr val="000000"/>
                    </a:solidFill>
                    <a:effectLst/>
                    <a:latin typeface="Times New Roman" panose="02020603050405020304" pitchFamily="18" charset="0"/>
                  </a:rPr>
                  <a:t>Dreht nun die Nebelplättchen um, mischt sie und verteilt sie auf dem Spielplan (Kreise).</a:t>
                </a:r>
              </a:p>
              <a:p>
                <a:pPr algn="just"/>
                <a:endParaRPr lang="de-DE" sz="400" dirty="0">
                  <a:solidFill>
                    <a:srgbClr val="000000"/>
                  </a:solidFill>
                  <a:effectLst/>
                  <a:latin typeface="Times New Roman" panose="02020603050405020304" pitchFamily="18" charset="0"/>
                </a:endParaRPr>
              </a:p>
              <a:p>
                <a:pPr algn="just"/>
                <a:r>
                  <a:rPr lang="de-DE" sz="850" i="1" dirty="0">
                    <a:solidFill>
                      <a:srgbClr val="000000"/>
                    </a:solidFill>
                    <a:effectLst/>
                    <a:latin typeface="Times New Roman" panose="02020603050405020304" pitchFamily="18" charset="0"/>
                  </a:rPr>
                  <a:t>Langsam wird es hell in Andor, ein neuer Tag beginnt …</a:t>
                </a:r>
                <a:endParaRPr lang="de-DE" sz="850" dirty="0">
                  <a:solidFill>
                    <a:srgbClr val="000000"/>
                  </a:solidFill>
                  <a:effectLst/>
                  <a:latin typeface="Times New Roman" panose="02020603050405020304" pitchFamily="18" charset="0"/>
                </a:endParaRPr>
              </a:p>
              <a:p>
                <a:pPr algn="just"/>
                <a:endParaRPr lang="de-DE" sz="40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Bei Tagesanbruch werden die Symbole auf dem Sonnenaufgangs-Feld abgearbeitet:</a:t>
                </a:r>
              </a:p>
              <a:p>
                <a:pPr algn="just"/>
                <a:endParaRPr lang="de-DE" sz="400" dirty="0">
                  <a:solidFill>
                    <a:srgbClr val="000000"/>
                  </a:solidFill>
                  <a:effectLst/>
                  <a:latin typeface="Times New Roman" panose="02020603050405020304" pitchFamily="18" charset="0"/>
                </a:endParaRPr>
              </a:p>
              <a:p>
                <a:pPr marL="72000" indent="-72000" algn="just">
                  <a:buSzPct val="80000"/>
                  <a:buFont typeface="Arial" panose="020B0604020202020204" pitchFamily="34" charset="0"/>
                  <a:buChar char="•"/>
                </a:pPr>
                <a:r>
                  <a:rPr lang="de-DE" sz="850" dirty="0">
                    <a:solidFill>
                      <a:srgbClr val="000000"/>
                    </a:solidFill>
                    <a:effectLst/>
                    <a:latin typeface="Times New Roman" panose="02020603050405020304" pitchFamily="18" charset="0"/>
                  </a:rPr>
                  <a:t>Ereigniskarte vorlesen</a:t>
                </a:r>
              </a:p>
              <a:p>
                <a:pPr marL="72000" indent="-72000" algn="just">
                  <a:buSzPct val="80000"/>
                  <a:buFont typeface="Arial" panose="020B0604020202020204" pitchFamily="34" charset="0"/>
                  <a:buChar char="•"/>
                </a:pPr>
                <a:r>
                  <a:rPr lang="de-DE" sz="850" dirty="0">
                    <a:solidFill>
                      <a:srgbClr val="000000"/>
                    </a:solidFill>
                    <a:effectLst/>
                    <a:latin typeface="Times New Roman" panose="02020603050405020304" pitchFamily="18" charset="0"/>
                  </a:rPr>
                  <a:t>Kreaturen bewegen</a:t>
                </a:r>
              </a:p>
              <a:p>
                <a:pPr marL="72000" indent="-72000" algn="just">
                  <a:buSzPct val="80000"/>
                  <a:buFont typeface="Arial" panose="020B0604020202020204" pitchFamily="34" charset="0"/>
                  <a:buChar char="•"/>
                </a:pPr>
                <a:r>
                  <a:rPr lang="de-DE" sz="850" dirty="0">
                    <a:solidFill>
                      <a:srgbClr val="000000"/>
                    </a:solidFill>
                    <a:effectLst/>
                    <a:latin typeface="Times New Roman" panose="02020603050405020304" pitchFamily="18" charset="0"/>
                  </a:rPr>
                  <a:t>Brunnen auffrischen (farbige Seite oben), wenn </a:t>
                </a:r>
                <a:r>
                  <a:rPr lang="de-DE" sz="850" b="1" dirty="0">
                    <a:solidFill>
                      <a:srgbClr val="000000"/>
                    </a:solidFill>
                    <a:effectLst/>
                    <a:latin typeface="Times New Roman" panose="02020603050405020304" pitchFamily="18" charset="0"/>
                  </a:rPr>
                  <a:t>kein</a:t>
                </a:r>
                <a:r>
                  <a:rPr lang="de-DE" sz="850" b="1" dirty="0">
                    <a:solidFill>
                      <a:srgbClr val="000000"/>
                    </a:solidFill>
                    <a:latin typeface="Times New Roman" panose="02020603050405020304" pitchFamily="18" charset="0"/>
                  </a:rPr>
                  <a:t> </a:t>
                </a:r>
                <a:r>
                  <a:rPr lang="de-DE" sz="850" dirty="0">
                    <a:solidFill>
                      <a:srgbClr val="000000"/>
                    </a:solidFill>
                    <a:effectLst/>
                    <a:latin typeface="Times New Roman" panose="02020603050405020304" pitchFamily="18" charset="0"/>
                  </a:rPr>
                  <a:t>Held auf diesem Feld steht.</a:t>
                </a:r>
              </a:p>
              <a:p>
                <a:pPr marL="72000" indent="-72000" algn="just">
                  <a:buSzPct val="80000"/>
                  <a:buFont typeface="Arial" panose="020B0604020202020204" pitchFamily="34" charset="0"/>
                  <a:buChar char="•"/>
                </a:pPr>
                <a:r>
                  <a:rPr lang="de-DE" sz="850" dirty="0">
                    <a:solidFill>
                      <a:srgbClr val="000000"/>
                    </a:solidFill>
                    <a:effectLst/>
                    <a:latin typeface="Times New Roman" panose="02020603050405020304" pitchFamily="18" charset="0"/>
                  </a:rPr>
                  <a:t>Erzähler ein Feld weiter bewegen.</a:t>
                </a:r>
              </a:p>
              <a:p>
                <a:pPr algn="just"/>
                <a:endParaRPr lang="de-DE" sz="40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Führt jetzt die Aktionen aus und achtet darauf, die Kreaturen in der abgebildeten Reihenfolge zu bewegen. Es beginnt dann jeweils die Kreatur auf der kleinsten </a:t>
                </a:r>
                <a:r>
                  <a:rPr lang="de-DE" sz="850" dirty="0" err="1">
                    <a:solidFill>
                      <a:srgbClr val="000000"/>
                    </a:solidFill>
                    <a:effectLst/>
                    <a:latin typeface="Times New Roman" panose="02020603050405020304" pitchFamily="18" charset="0"/>
                  </a:rPr>
                  <a:t>Feldzahl</a:t>
                </a:r>
                <a:r>
                  <a:rPr lang="de-DE" sz="850" dirty="0">
                    <a:solidFill>
                      <a:srgbClr val="000000"/>
                    </a:solidFill>
                    <a:effectLst/>
                    <a:latin typeface="Times New Roman" panose="02020603050405020304" pitchFamily="18" charset="0"/>
                  </a:rPr>
                  <a:t> und bewegt sich entlang des Pfeils. Dabei darf immer nur eine Kreatur auf einem Feld stehen. Ist das Feld schon besetzt, überspringt die Kreatur dieses Feld und bewegt sich weiter entlang des Pfeils.</a:t>
                </a:r>
              </a:p>
            </p:txBody>
          </p:sp>
          <p:cxnSp>
            <p:nvCxnSpPr>
              <p:cNvPr id="1038079691" name="Aufgabe-Linie unten" hidden="1">
                <a:extLst>
                  <a:ext uri="{FF2B5EF4-FFF2-40B4-BE49-F238E27FC236}">
                    <a16:creationId xmlns:a16="http://schemas.microsoft.com/office/drawing/2014/main" id="{8F894E82-6758-ED61-33A9-9114433335D8}"/>
                  </a:ext>
                </a:extLst>
              </p:cNvPr>
              <p:cNvCxnSpPr>
                <a:cxnSpLocks/>
              </p:cNvCxnSpPr>
              <p:nvPr/>
            </p:nvCxnSpPr>
            <p:spPr>
              <a:xfrm>
                <a:off x="3847166" y="2678484"/>
                <a:ext cx="2741987" cy="0"/>
              </a:xfrm>
              <a:prstGeom prst="line">
                <a:avLst/>
              </a:prstGeom>
              <a:ln w="31750" cmpd="thinThick">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8079692" name="Aufgabe-Linie oben" hidden="1">
                <a:extLst>
                  <a:ext uri="{FF2B5EF4-FFF2-40B4-BE49-F238E27FC236}">
                    <a16:creationId xmlns:a16="http://schemas.microsoft.com/office/drawing/2014/main" id="{475C33C1-21AC-22DF-C2E4-E1F6C776C97D}"/>
                  </a:ext>
                </a:extLst>
              </p:cNvPr>
              <p:cNvCxnSpPr>
                <a:cxnSpLocks/>
              </p:cNvCxnSpPr>
              <p:nvPr/>
            </p:nvCxnSpPr>
            <p:spPr>
              <a:xfrm>
                <a:off x="3847166" y="1517356"/>
                <a:ext cx="2741987" cy="0"/>
              </a:xfrm>
              <a:prstGeom prst="line">
                <a:avLst/>
              </a:prstGeom>
              <a:ln w="31750" cmpd="thickThin">
                <a:solidFill>
                  <a:schemeClr val="tx1"/>
                </a:solidFill>
              </a:ln>
            </p:spPr>
            <p:style>
              <a:lnRef idx="1">
                <a:schemeClr val="accent1"/>
              </a:lnRef>
              <a:fillRef idx="0">
                <a:schemeClr val="accent1"/>
              </a:fillRef>
              <a:effectRef idx="0">
                <a:schemeClr val="accent1"/>
              </a:effectRef>
              <a:fontRef idx="minor">
                <a:schemeClr val="tx1"/>
              </a:fontRef>
            </p:style>
          </p:cxnSp>
          <p:pic>
            <p:nvPicPr>
              <p:cNvPr id="1038079693" name="Abschlussgrafik" hidden="1">
                <a:extLst>
                  <a:ext uri="{FF2B5EF4-FFF2-40B4-BE49-F238E27FC236}">
                    <a16:creationId xmlns:a16="http://schemas.microsoft.com/office/drawing/2014/main" id="{4924A93B-D23D-FDD7-3194-523BB56ADCB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32360" y="4735198"/>
                <a:ext cx="1371600" cy="290830"/>
              </a:xfrm>
              <a:prstGeom prst="rect">
                <a:avLst/>
              </a:prstGeom>
              <a:noFill/>
              <a:ln>
                <a:noFill/>
              </a:ln>
            </p:spPr>
          </p:pic>
          <p:sp>
            <p:nvSpPr>
              <p:cNvPr id="1038079694" name="Textfeld Würfelereignis 5&amp;6" hidden="1">
                <a:extLst>
                  <a:ext uri="{FF2B5EF4-FFF2-40B4-BE49-F238E27FC236}">
                    <a16:creationId xmlns:a16="http://schemas.microsoft.com/office/drawing/2014/main" id="{3F83AACD-F047-7084-3060-86EFB46CBA8E}"/>
                  </a:ext>
                </a:extLst>
              </p:cNvPr>
              <p:cNvSpPr txBox="1"/>
              <p:nvPr/>
            </p:nvSpPr>
            <p:spPr>
              <a:xfrm>
                <a:off x="4271082" y="3613835"/>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5&amp;6</a:t>
                </a:r>
              </a:p>
            </p:txBody>
          </p:sp>
          <p:pic>
            <p:nvPicPr>
              <p:cNvPr id="1038079695" name="Würfel 6" hidden="1">
                <a:extLst>
                  <a:ext uri="{FF2B5EF4-FFF2-40B4-BE49-F238E27FC236}">
                    <a16:creationId xmlns:a16="http://schemas.microsoft.com/office/drawing/2014/main" id="{21083F09-A2B8-1838-5283-48A7CE75B2D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3811" y="3663873"/>
                <a:ext cx="148590" cy="147955"/>
              </a:xfrm>
              <a:prstGeom prst="rect">
                <a:avLst/>
              </a:prstGeom>
              <a:noFill/>
              <a:ln>
                <a:noFill/>
              </a:ln>
            </p:spPr>
          </p:pic>
          <p:pic>
            <p:nvPicPr>
              <p:cNvPr id="1038079696" name="Würfel 5" hidden="1">
                <a:extLst>
                  <a:ext uri="{FF2B5EF4-FFF2-40B4-BE49-F238E27FC236}">
                    <a16:creationId xmlns:a16="http://schemas.microsoft.com/office/drawing/2014/main" id="{EA47A43E-6B1E-C083-4D7E-FBFCE1465506}"/>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36068" y="3662221"/>
                <a:ext cx="147955" cy="147955"/>
              </a:xfrm>
              <a:prstGeom prst="rect">
                <a:avLst/>
              </a:prstGeom>
              <a:noFill/>
              <a:ln>
                <a:noFill/>
              </a:ln>
            </p:spPr>
          </p:pic>
          <p:sp>
            <p:nvSpPr>
              <p:cNvPr id="1038079697" name="Box: Würfelereignis 5&amp;6" hidden="1">
                <a:extLst>
                  <a:ext uri="{FF2B5EF4-FFF2-40B4-BE49-F238E27FC236}">
                    <a16:creationId xmlns:a16="http://schemas.microsoft.com/office/drawing/2014/main" id="{90AC3972-2349-2FBD-2CE9-05C952497D44}"/>
                  </a:ext>
                </a:extLst>
              </p:cNvPr>
              <p:cNvSpPr/>
              <p:nvPr/>
            </p:nvSpPr>
            <p:spPr>
              <a:xfrm>
                <a:off x="3897676" y="3614122"/>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98" name="Textfeld Würfelereignis 3&amp;4" hidden="1">
                <a:extLst>
                  <a:ext uri="{FF2B5EF4-FFF2-40B4-BE49-F238E27FC236}">
                    <a16:creationId xmlns:a16="http://schemas.microsoft.com/office/drawing/2014/main" id="{603934C4-03E0-AE32-4D4B-B3A06D0CE726}"/>
                  </a:ext>
                </a:extLst>
              </p:cNvPr>
              <p:cNvSpPr txBox="1"/>
              <p:nvPr/>
            </p:nvSpPr>
            <p:spPr>
              <a:xfrm>
                <a:off x="4276475" y="3069307"/>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3&amp;4</a:t>
                </a:r>
              </a:p>
            </p:txBody>
          </p:sp>
          <p:pic>
            <p:nvPicPr>
              <p:cNvPr id="1038079699" name="Würfel 4" hidden="1">
                <a:extLst>
                  <a:ext uri="{FF2B5EF4-FFF2-40B4-BE49-F238E27FC236}">
                    <a16:creationId xmlns:a16="http://schemas.microsoft.com/office/drawing/2014/main" id="{1E83DE11-EF26-094C-C72E-C1135D6D955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31694" y="3116469"/>
                <a:ext cx="144780" cy="148590"/>
              </a:xfrm>
              <a:prstGeom prst="rect">
                <a:avLst/>
              </a:prstGeom>
              <a:noFill/>
              <a:ln>
                <a:noFill/>
              </a:ln>
            </p:spPr>
          </p:pic>
          <p:pic>
            <p:nvPicPr>
              <p:cNvPr id="1038079700" name="Würfel 3" hidden="1">
                <a:extLst>
                  <a:ext uri="{FF2B5EF4-FFF2-40B4-BE49-F238E27FC236}">
                    <a16:creationId xmlns:a16="http://schemas.microsoft.com/office/drawing/2014/main" id="{8B154C27-18DC-B3E2-C32A-0CFA07254DF7}"/>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7885" y="3116469"/>
                <a:ext cx="147320" cy="148590"/>
              </a:xfrm>
              <a:prstGeom prst="rect">
                <a:avLst/>
              </a:prstGeom>
              <a:noFill/>
              <a:ln>
                <a:noFill/>
              </a:ln>
            </p:spPr>
          </p:pic>
          <p:sp>
            <p:nvSpPr>
              <p:cNvPr id="1038079701" name="Box: Würfelereignis 3&amp;4" hidden="1">
                <a:extLst>
                  <a:ext uri="{FF2B5EF4-FFF2-40B4-BE49-F238E27FC236}">
                    <a16:creationId xmlns:a16="http://schemas.microsoft.com/office/drawing/2014/main" id="{77CB6186-27C6-8008-4228-0F9F431D10D2}"/>
                  </a:ext>
                </a:extLst>
              </p:cNvPr>
              <p:cNvSpPr/>
              <p:nvPr/>
            </p:nvSpPr>
            <p:spPr>
              <a:xfrm>
                <a:off x="3897676" y="3076689"/>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702" name="Textfeld Würfelereignis 1&amp;2" hidden="1">
                <a:extLst>
                  <a:ext uri="{FF2B5EF4-FFF2-40B4-BE49-F238E27FC236}">
                    <a16:creationId xmlns:a16="http://schemas.microsoft.com/office/drawing/2014/main" id="{8A96CE00-9E2D-84DC-9A22-90C0AA7EF2D4}"/>
                  </a:ext>
                </a:extLst>
              </p:cNvPr>
              <p:cNvSpPr txBox="1"/>
              <p:nvPr/>
            </p:nvSpPr>
            <p:spPr>
              <a:xfrm>
                <a:off x="4276475" y="2544036"/>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1&amp;2</a:t>
                </a:r>
              </a:p>
            </p:txBody>
          </p:sp>
          <p:pic>
            <p:nvPicPr>
              <p:cNvPr id="1038079703" name="Würfel 2" hidden="1">
                <a:extLst>
                  <a:ext uri="{FF2B5EF4-FFF2-40B4-BE49-F238E27FC236}">
                    <a16:creationId xmlns:a16="http://schemas.microsoft.com/office/drawing/2014/main" id="{A84C5E5E-1BE9-23BE-BAB7-167A9AA32895}"/>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27250" y="2586696"/>
                <a:ext cx="149225" cy="148590"/>
              </a:xfrm>
              <a:prstGeom prst="rect">
                <a:avLst/>
              </a:prstGeom>
              <a:noFill/>
              <a:ln>
                <a:noFill/>
              </a:ln>
            </p:spPr>
          </p:pic>
          <p:pic>
            <p:nvPicPr>
              <p:cNvPr id="1038079704" name="Würfel 1" hidden="1">
                <a:extLst>
                  <a:ext uri="{FF2B5EF4-FFF2-40B4-BE49-F238E27FC236}">
                    <a16:creationId xmlns:a16="http://schemas.microsoft.com/office/drawing/2014/main" id="{A14942D3-B6D5-C0E5-063F-C0E613100787}"/>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939243" y="2589996"/>
                <a:ext cx="144780" cy="148590"/>
              </a:xfrm>
              <a:prstGeom prst="rect">
                <a:avLst/>
              </a:prstGeom>
              <a:noFill/>
              <a:ln>
                <a:noFill/>
              </a:ln>
            </p:spPr>
          </p:pic>
          <p:sp>
            <p:nvSpPr>
              <p:cNvPr id="1038079705" name="Box: Würfelereignis 1&amp;2" hidden="1">
                <a:extLst>
                  <a:ext uri="{FF2B5EF4-FFF2-40B4-BE49-F238E27FC236}">
                    <a16:creationId xmlns:a16="http://schemas.microsoft.com/office/drawing/2014/main" id="{304A3587-8780-715D-6C9B-616D5145F706}"/>
                  </a:ext>
                </a:extLst>
              </p:cNvPr>
              <p:cNvSpPr/>
              <p:nvPr/>
            </p:nvSpPr>
            <p:spPr>
              <a:xfrm>
                <a:off x="3897676" y="2539543"/>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pic>
            <p:nvPicPr>
              <p:cNvPr id="1038079706" name="Pfeil Weiterlesen" hidden="1">
                <a:extLst>
                  <a:ext uri="{FF2B5EF4-FFF2-40B4-BE49-F238E27FC236}">
                    <a16:creationId xmlns:a16="http://schemas.microsoft.com/office/drawing/2014/main" id="{ECD185C5-BA52-474E-A633-3C2C7827B400}"/>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107806" y="4698384"/>
                <a:ext cx="446801" cy="284120"/>
              </a:xfrm>
              <a:prstGeom prst="rect">
                <a:avLst/>
              </a:prstGeom>
              <a:noFill/>
              <a:ln>
                <a:noFill/>
              </a:ln>
            </p:spPr>
          </p:pic>
          <p:sp>
            <p:nvSpPr>
              <p:cNvPr id="1038079707" name="Textfeld Weiterlesen">
                <a:extLst>
                  <a:ext uri="{FF2B5EF4-FFF2-40B4-BE49-F238E27FC236}">
                    <a16:creationId xmlns:a16="http://schemas.microsoft.com/office/drawing/2014/main" id="{AA3483E3-0BD5-C206-8FA9-DEC62708351E}"/>
                  </a:ext>
                </a:extLst>
              </p:cNvPr>
              <p:cNvSpPr txBox="1"/>
              <p:nvPr/>
            </p:nvSpPr>
            <p:spPr>
              <a:xfrm>
                <a:off x="3820636" y="4729030"/>
                <a:ext cx="2835849" cy="230832"/>
              </a:xfrm>
              <a:prstGeom prst="rect">
                <a:avLst/>
              </a:prstGeom>
              <a:noFill/>
            </p:spPr>
            <p:txBody>
              <a:bodyPr wrap="square" rtlCol="0">
                <a:spAutoFit/>
              </a:bodyPr>
              <a:lstStyle/>
              <a:p>
                <a:pPr marL="0" marR="0" lvl="0" indent="0" algn="r" defTabSz="986912" rtl="0" eaLnBrk="0" fontAlgn="base" latinLnBrk="0" hangingPunct="0">
                  <a:lnSpc>
                    <a:spcPct val="100000"/>
                  </a:lnSpc>
                  <a:spcBef>
                    <a:spcPct val="0"/>
                  </a:spcBef>
                  <a:spcAft>
                    <a:spcPct val="0"/>
                  </a:spcAft>
                  <a:buClrTx/>
                  <a:buSzTx/>
                  <a:buFontTx/>
                  <a:buNone/>
                  <a:tabLst/>
                  <a:defRPr/>
                </a:pPr>
                <a:r>
                  <a:rPr kumimoji="0" lang="de-DE" altLang="de-DE" sz="9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Lest </a:t>
                </a:r>
                <a:r>
                  <a:rPr kumimoji="0" lang="de-DE" altLang="de-DE" sz="9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danach</a:t>
                </a:r>
                <a:r>
                  <a:rPr kumimoji="0" lang="de-DE" altLang="de-DE" sz="9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weiter auf der Karte: Zusammenfassung</a:t>
                </a:r>
              </a:p>
            </p:txBody>
          </p:sp>
        </p:grpSp>
        <p:grpSp>
          <p:nvGrpSpPr>
            <p:cNvPr id="1038079681" name="Vorderseite (links)">
              <a:extLst>
                <a:ext uri="{FF2B5EF4-FFF2-40B4-BE49-F238E27FC236}">
                  <a16:creationId xmlns:a16="http://schemas.microsoft.com/office/drawing/2014/main" id="{840EEDDF-4E88-ED57-D38B-1F342809257C}"/>
                </a:ext>
              </a:extLst>
            </p:cNvPr>
            <p:cNvGrpSpPr/>
            <p:nvPr/>
          </p:nvGrpSpPr>
          <p:grpSpPr>
            <a:xfrm>
              <a:off x="903186" y="845721"/>
              <a:ext cx="2876650" cy="4046633"/>
              <a:chOff x="903186" y="845721"/>
              <a:chExt cx="2876650" cy="4046633"/>
            </a:xfrm>
          </p:grpSpPr>
          <p:pic>
            <p:nvPicPr>
              <p:cNvPr id="1038079682" name="Andor Logo oben" descr="Ein Bild, das Typografie, Symbol, Schrift, Logo enthält.&#10;&#10;Automatisch generierte Beschreibung">
                <a:extLst>
                  <a:ext uri="{FF2B5EF4-FFF2-40B4-BE49-F238E27FC236}">
                    <a16:creationId xmlns:a16="http://schemas.microsoft.com/office/drawing/2014/main" id="{E12AA9AA-DB5A-7E95-5A12-5D3ABCDBD633}"/>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09191" y="1191530"/>
                <a:ext cx="1464641" cy="545557"/>
              </a:xfrm>
              <a:prstGeom prst="rect">
                <a:avLst/>
              </a:prstGeom>
            </p:spPr>
          </p:pic>
          <p:sp>
            <p:nvSpPr>
              <p:cNvPr id="1038079683" name="Andor Logo Text">
                <a:extLst>
                  <a:ext uri="{FF2B5EF4-FFF2-40B4-BE49-F238E27FC236}">
                    <a16:creationId xmlns:a16="http://schemas.microsoft.com/office/drawing/2014/main" id="{4EEC1875-FE2D-4FB7-16F9-2FF4895A3575}"/>
                  </a:ext>
                </a:extLst>
              </p:cNvPr>
              <p:cNvSpPr txBox="1">
                <a:spLocks noChangeArrowheads="1"/>
              </p:cNvSpPr>
              <p:nvPr/>
            </p:nvSpPr>
            <p:spPr bwMode="auto">
              <a:xfrm>
                <a:off x="903186" y="845721"/>
                <a:ext cx="2876649" cy="567146"/>
              </a:xfrm>
              <a:prstGeom prst="rect">
                <a:avLst/>
              </a:prstGeom>
              <a:blipFill dpi="0" rotWithShape="1">
                <a:blip r:embed="rId12">
                  <a:alphaModFix amt="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8694" tIns="49347" rIns="98694" bIns="49347" numCol="1" anchor="t" anchorCtr="0" compatLnSpc="1">
                <a:prstTxWarp prst="textNoShape">
                  <a:avLst/>
                </a:prstTxWarp>
              </a:bodyPr>
              <a:lstStyle/>
              <a:p>
                <a:pPr algn="ctr" defTabSz="986912" eaLnBrk="0" fontAlgn="base" hangingPunct="0">
                  <a:lnSpc>
                    <a:spcPts val="1000"/>
                  </a:lnSpc>
                  <a:spcBef>
                    <a:spcPct val="0"/>
                  </a:spcBef>
                  <a:spcAft>
                    <a:spcPct val="0"/>
                  </a:spcAft>
                </a:pP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Die</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200" cap="small" dirty="0">
                    <a:latin typeface="Times New Roman" panose="02020603050405020304" pitchFamily="18" charset="0"/>
                    <a:ea typeface="Times New Roman" panose="02020603050405020304" pitchFamily="18" charset="0"/>
                    <a:cs typeface="Times New Roman" panose="02020603050405020304" pitchFamily="18" charset="0"/>
                  </a:rPr>
                  <a:t>Legenden</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Von</a:t>
                </a:r>
                <a:endParaRPr lang="de-DE" altLang="de-DE" sz="1000" cap="small" dirty="0">
                  <a:latin typeface="Arial" panose="020B0604020202020204" pitchFamily="34" charset="0"/>
                </a:endParaRPr>
              </a:p>
            </p:txBody>
          </p:sp>
          <p:sp>
            <p:nvSpPr>
              <p:cNvPr id="1038079684" name="Box: Legendenkarten-Auflistung" hidden="1">
                <a:extLst>
                  <a:ext uri="{FF2B5EF4-FFF2-40B4-BE49-F238E27FC236}">
                    <a16:creationId xmlns:a16="http://schemas.microsoft.com/office/drawing/2014/main" id="{BB59503A-7828-A358-8214-1B377DCF96F5}"/>
                  </a:ext>
                </a:extLst>
              </p:cNvPr>
              <p:cNvSpPr/>
              <p:nvPr/>
            </p:nvSpPr>
            <p:spPr>
              <a:xfrm>
                <a:off x="1043653" y="4066854"/>
                <a:ext cx="2595716" cy="82550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85" name="Anlegedreieck Legendenleiste" hidden="1">
                <a:extLst>
                  <a:ext uri="{FF2B5EF4-FFF2-40B4-BE49-F238E27FC236}">
                    <a16:creationId xmlns:a16="http://schemas.microsoft.com/office/drawing/2014/main" id="{0E649AB1-FF95-9FD1-BFEE-5DD21A72A87E}"/>
                  </a:ext>
                </a:extLst>
              </p:cNvPr>
              <p:cNvSpPr/>
              <p:nvPr/>
            </p:nvSpPr>
            <p:spPr>
              <a:xfrm rot="2706854">
                <a:off x="1152086" y="3160965"/>
                <a:ext cx="632783" cy="632783"/>
              </a:xfrm>
              <a:prstGeom prst="rtTriangle">
                <a:avLst/>
              </a:prstGeom>
              <a:solidFill>
                <a:schemeClr val="bg1"/>
              </a:solidFill>
              <a:ln w="31750"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38079686" name="Legendekarten-Anweisung">
                <a:extLst>
                  <a:ext uri="{FF2B5EF4-FFF2-40B4-BE49-F238E27FC236}">
                    <a16:creationId xmlns:a16="http://schemas.microsoft.com/office/drawing/2014/main" id="{6D89F106-A4EC-DCB2-A47F-3CF64677E65F}"/>
                  </a:ext>
                </a:extLst>
              </p:cNvPr>
              <p:cNvSpPr txBox="1">
                <a:spLocks noChangeArrowheads="1"/>
              </p:cNvSpPr>
              <p:nvPr/>
            </p:nvSpPr>
            <p:spPr bwMode="auto">
              <a:xfrm>
                <a:off x="1043653" y="4085091"/>
                <a:ext cx="2595716" cy="462280"/>
              </a:xfrm>
              <a:prstGeom prst="rect">
                <a:avLst/>
              </a:prstGeom>
              <a:noFill/>
              <a:ln w="9525">
                <a:noFill/>
                <a:miter lim="800000"/>
                <a:headEnd/>
                <a:tailEnd/>
              </a:ln>
            </p:spPr>
            <p:txBody>
              <a:bodyPr rot="0" vert="horz" wrap="square" lIns="91440" tIns="45720" rIns="91440" bIns="45720" anchor="t" anchorCtr="0">
                <a:noAutofit/>
              </a:bodyPr>
              <a:lstStyle/>
              <a:p>
                <a:pPr algn="ctr"/>
                <a:r>
                  <a:rPr lang="de-DE" sz="1000" dirty="0">
                    <a:effectLst/>
                    <a:latin typeface="Times New Roman" panose="02020603050405020304" pitchFamily="18" charset="0"/>
                    <a:ea typeface="Times New Roman" panose="02020603050405020304" pitchFamily="18" charset="0"/>
                    <a:cs typeface="Times New Roman" panose="02020603050405020304" pitchFamily="18" charset="0"/>
                  </a:rPr>
                  <a:t>Diese Karte wird aufgedeckt, wenn eine andere Legdenkarte dazu auffordert.</a:t>
                </a:r>
                <a:endParaRPr lang="de-DE" sz="1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038079687" name="Legendenleisten-Nummernfeld">
                <a:extLst>
                  <a:ext uri="{FF2B5EF4-FFF2-40B4-BE49-F238E27FC236}">
                    <a16:creationId xmlns:a16="http://schemas.microsoft.com/office/drawing/2014/main" id="{CC57EB95-C947-9837-A27C-63E052759F09}"/>
                  </a:ext>
                </a:extLst>
              </p:cNvPr>
              <p:cNvSpPr/>
              <p:nvPr/>
            </p:nvSpPr>
            <p:spPr>
              <a:xfrm>
                <a:off x="1329489" y="3027981"/>
                <a:ext cx="2165685" cy="914400"/>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88" name="Legendeleisten-Nummer">
                <a:extLst>
                  <a:ext uri="{FF2B5EF4-FFF2-40B4-BE49-F238E27FC236}">
                    <a16:creationId xmlns:a16="http://schemas.microsoft.com/office/drawing/2014/main" id="{C9302924-2B7C-B9FD-7BCD-E79EB1992801}"/>
                  </a:ext>
                </a:extLst>
              </p:cNvPr>
              <p:cNvSpPr txBox="1">
                <a:spLocks noChangeArrowheads="1"/>
              </p:cNvSpPr>
              <p:nvPr/>
            </p:nvSpPr>
            <p:spPr bwMode="auto">
              <a:xfrm>
                <a:off x="1450624" y="3279508"/>
                <a:ext cx="1923413" cy="353749"/>
              </a:xfrm>
              <a:prstGeom prst="rect">
                <a:avLst/>
              </a:prstGeom>
              <a:noFill/>
              <a:ln w="9525">
                <a:noFill/>
                <a:miter lim="800000"/>
                <a:headEnd/>
                <a:tailEnd/>
              </a:ln>
            </p:spPr>
            <p:txBody>
              <a:bodyPr rot="0" vert="horz" wrap="square" lIns="91440" tIns="45720" rIns="91440" bIns="45720" anchor="t" anchorCtr="0">
                <a:noAutofit/>
              </a:bodyPr>
              <a:lstStyle/>
              <a:p>
                <a:pPr algn="ctr"/>
                <a:r>
                  <a:rPr lang="de-DE" b="1" dirty="0">
                    <a:effectLst/>
                    <a:latin typeface="Times New Roman" panose="02020603050405020304" pitchFamily="18" charset="0"/>
                    <a:ea typeface="Times New Roman" panose="02020603050405020304" pitchFamily="18" charset="0"/>
                    <a:cs typeface="Times New Roman" panose="02020603050405020304" pitchFamily="18" charset="0"/>
                  </a:rPr>
                  <a:t>Sonnenaufgang</a:t>
                </a:r>
              </a:p>
            </p:txBody>
          </p:sp>
          <p:sp>
            <p:nvSpPr>
              <p:cNvPr id="1038079689" name="Legenden-Name">
                <a:extLst>
                  <a:ext uri="{FF2B5EF4-FFF2-40B4-BE49-F238E27FC236}">
                    <a16:creationId xmlns:a16="http://schemas.microsoft.com/office/drawing/2014/main" id="{63117CAE-06EB-4B69-1B48-B2670CF5BD48}"/>
                  </a:ext>
                </a:extLst>
              </p:cNvPr>
              <p:cNvSpPr txBox="1">
                <a:spLocks noChangeArrowheads="1"/>
              </p:cNvSpPr>
              <p:nvPr/>
            </p:nvSpPr>
            <p:spPr bwMode="auto">
              <a:xfrm>
                <a:off x="903186" y="1758676"/>
                <a:ext cx="2876650" cy="1274793"/>
              </a:xfrm>
              <a:prstGeom prst="rect">
                <a:avLst/>
              </a:prstGeom>
              <a:noFill/>
              <a:ln w="9525">
                <a:noFill/>
                <a:miter lim="800000"/>
                <a:headEnd/>
                <a:tailEnd/>
              </a:ln>
            </p:spPr>
            <p:txBody>
              <a:bodyPr rot="0" vert="horz" wrap="square" lIns="98694" tIns="49347" rIns="98694" bIns="49347" anchor="t" anchorCtr="0">
                <a:noAutofit/>
              </a:bodyPr>
              <a:lstStyle/>
              <a:p>
                <a:pPr algn="ctr"/>
                <a:r>
                  <a:rPr lang="de-DE" dirty="0">
                    <a:latin typeface="Times New Roman" panose="02020603050405020304" pitchFamily="18" charset="0"/>
                    <a:ea typeface="Times New Roman" panose="02020603050405020304" pitchFamily="18" charset="0"/>
                    <a:cs typeface="Times New Roman" panose="02020603050405020304" pitchFamily="18" charset="0"/>
                  </a:rPr>
                  <a:t>Fan Legende</a:t>
                </a:r>
                <a:endParaRPr lang="de-DE"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pP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de-DE" b="1" dirty="0">
                    <a:latin typeface="Times New Roman" panose="02020603050405020304" pitchFamily="18" charset="0"/>
                    <a:ea typeface="Times New Roman" panose="02020603050405020304" pitchFamily="18" charset="0"/>
                    <a:cs typeface="Times New Roman" panose="02020603050405020304" pitchFamily="18" charset="0"/>
                  </a:rPr>
                  <a:t>Willkommen in Andor</a:t>
                </a:r>
              </a:p>
              <a:p>
                <a:pPr algn="ctr">
                  <a:spcBef>
                    <a:spcPts val="1295"/>
                  </a:spcBef>
                </a:pPr>
                <a:r>
                  <a:rPr lang="de-DE" b="1" dirty="0">
                    <a:latin typeface="Times New Roman" panose="02020603050405020304" pitchFamily="18" charset="0"/>
                    <a:ea typeface="Times New Roman" panose="02020603050405020304" pitchFamily="18" charset="0"/>
                    <a:cs typeface="Times New Roman" panose="02020603050405020304" pitchFamily="18" charset="0"/>
                  </a:rPr>
                  <a:t>Crashkurs</a:t>
                </a:r>
              </a:p>
            </p:txBody>
          </p:sp>
        </p:grpSp>
      </p:grpSp>
      <p:grpSp>
        <p:nvGrpSpPr>
          <p:cNvPr id="1084" name="Faltkarte oben">
            <a:extLst>
              <a:ext uri="{FF2B5EF4-FFF2-40B4-BE49-F238E27FC236}">
                <a16:creationId xmlns:a16="http://schemas.microsoft.com/office/drawing/2014/main" id="{B3858A7C-B2D6-352C-B2C5-8084C994CB36}"/>
              </a:ext>
            </a:extLst>
          </p:cNvPr>
          <p:cNvGrpSpPr/>
          <p:nvPr/>
        </p:nvGrpSpPr>
        <p:grpSpPr>
          <a:xfrm>
            <a:off x="440081" y="632296"/>
            <a:ext cx="6216405" cy="4393732"/>
            <a:chOff x="440081" y="632296"/>
            <a:chExt cx="6216405" cy="4393732"/>
          </a:xfrm>
        </p:grpSpPr>
        <p:grpSp>
          <p:nvGrpSpPr>
            <p:cNvPr id="39" name="Schere oben">
              <a:extLst>
                <a:ext uri="{FF2B5EF4-FFF2-40B4-BE49-F238E27FC236}">
                  <a16:creationId xmlns:a16="http://schemas.microsoft.com/office/drawing/2014/main" id="{83CE8C06-865B-6BCE-1E4D-ADB07DBFB6ED}"/>
                </a:ext>
              </a:extLst>
            </p:cNvPr>
            <p:cNvGrpSpPr/>
            <p:nvPr/>
          </p:nvGrpSpPr>
          <p:grpSpPr>
            <a:xfrm>
              <a:off x="440081" y="632296"/>
              <a:ext cx="372843" cy="154209"/>
              <a:chOff x="0" y="0"/>
              <a:chExt cx="344964" cy="142875"/>
            </a:xfrm>
          </p:grpSpPr>
          <p:pic>
            <p:nvPicPr>
              <p:cNvPr id="40" name="Schere Grafik">
                <a:extLst>
                  <a:ext uri="{FF2B5EF4-FFF2-40B4-BE49-F238E27FC236}">
                    <a16:creationId xmlns:a16="http://schemas.microsoft.com/office/drawing/2014/main" id="{580EDCCE-59B2-4747-2461-F90D131AB4B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80988" cy="142875"/>
              </a:xfrm>
              <a:prstGeom prst="rect">
                <a:avLst/>
              </a:prstGeom>
              <a:effectLst/>
            </p:spPr>
          </p:pic>
          <p:cxnSp>
            <p:nvCxnSpPr>
              <p:cNvPr id="41" name="Strichlinie Schere">
                <a:extLst>
                  <a:ext uri="{FF2B5EF4-FFF2-40B4-BE49-F238E27FC236}">
                    <a16:creationId xmlns:a16="http://schemas.microsoft.com/office/drawing/2014/main" id="{DC7A8234-F122-9FB3-8BFE-C2090EC1B692}"/>
                  </a:ext>
                </a:extLst>
              </p:cNvPr>
              <p:cNvCxnSpPr/>
              <p:nvPr/>
            </p:nvCxnSpPr>
            <p:spPr>
              <a:xfrm flipH="1">
                <a:off x="140494" y="73819"/>
                <a:ext cx="204470" cy="0"/>
              </a:xfrm>
              <a:prstGeom prst="line">
                <a:avLst/>
              </a:prstGeom>
              <a:ln w="6350">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44" name="Schneidelinie">
              <a:extLst>
                <a:ext uri="{FF2B5EF4-FFF2-40B4-BE49-F238E27FC236}">
                  <a16:creationId xmlns:a16="http://schemas.microsoft.com/office/drawing/2014/main" id="{F7476714-DCF3-2B38-0698-9B0D1372C097}"/>
                </a:ext>
              </a:extLst>
            </p:cNvPr>
            <p:cNvSpPr>
              <a:spLocks/>
            </p:cNvSpPr>
            <p:nvPr/>
          </p:nvSpPr>
          <p:spPr>
            <a:xfrm>
              <a:off x="903185" y="709402"/>
              <a:ext cx="5753301" cy="4316626"/>
            </a:xfrm>
            <a:prstGeom prst="rect">
              <a:avLst/>
            </a:prstGeom>
            <a:noFill/>
            <a:ln w="63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8694" tIns="49347" rIns="98694" bIns="49347" numCol="1" spcCol="0" rtlCol="0" fromWordArt="0" anchor="ctr" anchorCtr="0" forceAA="0" compatLnSpc="1">
              <a:prstTxWarp prst="textNoShape">
                <a:avLst/>
              </a:prstTxWarp>
              <a:noAutofit/>
            </a:bodyPr>
            <a:lstStyle/>
            <a:p>
              <a:endParaRPr lang="de-DE" sz="2115"/>
            </a:p>
          </p:txBody>
        </p:sp>
        <p:grpSp>
          <p:nvGrpSpPr>
            <p:cNvPr id="1083" name="Rückseite (rechts)">
              <a:extLst>
                <a:ext uri="{FF2B5EF4-FFF2-40B4-BE49-F238E27FC236}">
                  <a16:creationId xmlns:a16="http://schemas.microsoft.com/office/drawing/2014/main" id="{21D07376-F553-A7CE-DA82-53C6E150DE07}"/>
                </a:ext>
              </a:extLst>
            </p:cNvPr>
            <p:cNvGrpSpPr/>
            <p:nvPr/>
          </p:nvGrpSpPr>
          <p:grpSpPr>
            <a:xfrm>
              <a:off x="3779836" y="709401"/>
              <a:ext cx="2876649" cy="4316626"/>
              <a:chOff x="3779836" y="709401"/>
              <a:chExt cx="2876649" cy="4316626"/>
            </a:xfrm>
          </p:grpSpPr>
          <p:sp>
            <p:nvSpPr>
              <p:cNvPr id="42" name="Textfeld Beschreibung***">
                <a:extLst>
                  <a:ext uri="{FF2B5EF4-FFF2-40B4-BE49-F238E27FC236}">
                    <a16:creationId xmlns:a16="http://schemas.microsoft.com/office/drawing/2014/main" id="{974080A4-D66C-2DA7-0F14-C5AFB6F8EF9C}"/>
                  </a:ext>
                </a:extLst>
              </p:cNvPr>
              <p:cNvSpPr txBox="1">
                <a:spLocks noChangeArrowheads="1"/>
              </p:cNvSpPr>
              <p:nvPr/>
            </p:nvSpPr>
            <p:spPr bwMode="auto">
              <a:xfrm>
                <a:off x="3779836" y="709401"/>
                <a:ext cx="2876649" cy="4316626"/>
              </a:xfrm>
              <a:prstGeom prst="rect">
                <a:avLst/>
              </a:prstGeom>
              <a:noFill/>
              <a:ln w="6350">
                <a:solidFill>
                  <a:schemeClr val="bg1">
                    <a:lumMod val="8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8694" tIns="49347" rIns="98694" bIns="49347" numCol="1" anchor="t" anchorCtr="0" compatLnSpc="1">
                <a:prstTxWarp prst="textNoShape">
                  <a:avLst/>
                </a:prstTxWarp>
              </a:bodyPr>
              <a:lstStyle/>
              <a:p>
                <a:pPr algn="just" defTabSz="986912" eaLnBrk="0" fontAlgn="base" hangingPunct="0">
                  <a:spcBef>
                    <a:spcPct val="0"/>
                  </a:spcBef>
                  <a:spcAft>
                    <a:spcPct val="0"/>
                  </a:spcAft>
                </a:pPr>
                <a:endParaRPr lang="de-DE" altLang="de-DE" sz="5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de-DE" sz="850" i="1" dirty="0">
                    <a:solidFill>
                      <a:srgbClr val="000000"/>
                    </a:solidFill>
                    <a:effectLst/>
                    <a:latin typeface="Times New Roman" panose="02020603050405020304" pitchFamily="18" charset="0"/>
                  </a:rPr>
                  <a:t>Als alle Helden auf der Burg eingetroffen waren, erzählte</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ihnen König </a:t>
                </a:r>
                <a:r>
                  <a:rPr lang="de-DE" sz="850" i="1" dirty="0" err="1">
                    <a:solidFill>
                      <a:srgbClr val="000000"/>
                    </a:solidFill>
                    <a:effectLst/>
                    <a:latin typeface="Times New Roman" panose="02020603050405020304" pitchFamily="18" charset="0"/>
                  </a:rPr>
                  <a:t>Brandur</a:t>
                </a:r>
                <a:r>
                  <a:rPr lang="de-DE" sz="850" i="1" dirty="0">
                    <a:solidFill>
                      <a:srgbClr val="000000"/>
                    </a:solidFill>
                    <a:effectLst/>
                    <a:latin typeface="Times New Roman" panose="02020603050405020304" pitchFamily="18" charset="0"/>
                  </a:rPr>
                  <a:t> von der Gefahr, in der Andor</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schwebte. Späher hatten viele Kreaturen gesichtet, die</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sich in Richtung der Rietburg bewegten.</a:t>
                </a:r>
                <a:endParaRPr lang="de-DE" sz="850" i="1" dirty="0">
                  <a:solidFill>
                    <a:srgbClr val="000000"/>
                  </a:solidFill>
                  <a:latin typeface="Times New Roman" panose="02020603050405020304" pitchFamily="18" charset="0"/>
                </a:endParaRPr>
              </a:p>
              <a:p>
                <a:pPr algn="just"/>
                <a:endParaRPr lang="de-DE" sz="300" i="1"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Stellt </a:t>
                </a:r>
                <a:r>
                  <a:rPr lang="de-DE" sz="850" b="1" dirty="0">
                    <a:solidFill>
                      <a:srgbClr val="000000"/>
                    </a:solidFill>
                    <a:effectLst/>
                    <a:latin typeface="Times New Roman" panose="02020603050405020304" pitchFamily="18" charset="0"/>
                  </a:rPr>
                  <a:t>Gors</a:t>
                </a:r>
                <a:r>
                  <a:rPr lang="de-DE" sz="850" dirty="0">
                    <a:solidFill>
                      <a:srgbClr val="000000"/>
                    </a:solidFill>
                    <a:effectLst/>
                    <a:latin typeface="Times New Roman" panose="02020603050405020304" pitchFamily="18" charset="0"/>
                  </a:rPr>
                  <a:t> auf die </a:t>
                </a:r>
                <a:r>
                  <a:rPr lang="de-DE" sz="850" b="1" dirty="0">
                    <a:solidFill>
                      <a:srgbClr val="000000"/>
                    </a:solidFill>
                    <a:effectLst/>
                    <a:latin typeface="Times New Roman" panose="02020603050405020304" pitchFamily="18" charset="0"/>
                  </a:rPr>
                  <a:t>Felder 30, 37, 46, 47, 67</a:t>
                </a:r>
                <a:r>
                  <a:rPr lang="de-DE" sz="850" dirty="0">
                    <a:solidFill>
                      <a:srgbClr val="000000"/>
                    </a:solidFill>
                    <a:effectLst/>
                    <a:latin typeface="Times New Roman" panose="02020603050405020304" pitchFamily="18" charset="0"/>
                  </a:rPr>
                  <a:t> und </a:t>
                </a:r>
                <a:r>
                  <a:rPr lang="de-DE" sz="850" b="1" dirty="0">
                    <a:solidFill>
                      <a:srgbClr val="000000"/>
                    </a:solidFill>
                    <a:effectLst/>
                    <a:latin typeface="Times New Roman" panose="02020603050405020304" pitchFamily="18" charset="0"/>
                  </a:rPr>
                  <a:t>Skale</a:t>
                </a:r>
                <a:r>
                  <a:rPr lang="de-DE" sz="850" b="1" dirty="0">
                    <a:solidFill>
                      <a:srgbClr val="000000"/>
                    </a:solidFill>
                    <a:latin typeface="Times New Roman" panose="02020603050405020304" pitchFamily="18" charset="0"/>
                  </a:rPr>
                  <a:t> </a:t>
                </a:r>
                <a:r>
                  <a:rPr lang="de-DE" sz="850" dirty="0">
                    <a:solidFill>
                      <a:srgbClr val="000000"/>
                    </a:solidFill>
                    <a:effectLst/>
                    <a:latin typeface="Times New Roman" panose="02020603050405020304" pitchFamily="18" charset="0"/>
                  </a:rPr>
                  <a:t>auf die </a:t>
                </a:r>
                <a:r>
                  <a:rPr lang="de-DE" sz="850" b="1" dirty="0">
                    <a:solidFill>
                      <a:srgbClr val="000000"/>
                    </a:solidFill>
                    <a:effectLst/>
                    <a:latin typeface="Times New Roman" panose="02020603050405020304" pitchFamily="18" charset="0"/>
                  </a:rPr>
                  <a:t>Felder 33 und 66</a:t>
                </a:r>
                <a:r>
                  <a:rPr lang="de-DE" sz="850" dirty="0">
                    <a:solidFill>
                      <a:srgbClr val="000000"/>
                    </a:solidFill>
                    <a:effectLst/>
                    <a:latin typeface="Times New Roman" panose="02020603050405020304" pitchFamily="18" charset="0"/>
                  </a:rPr>
                  <a:t>.</a:t>
                </a:r>
              </a:p>
              <a:p>
                <a:pPr algn="just"/>
                <a:endParaRPr lang="de-DE" sz="400" dirty="0">
                  <a:solidFill>
                    <a:srgbClr val="000000"/>
                  </a:solidFill>
                  <a:effectLst/>
                  <a:latin typeface="Times New Roman" panose="02020603050405020304" pitchFamily="18" charset="0"/>
                </a:endParaRPr>
              </a:p>
              <a:p>
                <a:pPr algn="just"/>
                <a:r>
                  <a:rPr lang="de-DE" sz="850" i="1" dirty="0">
                    <a:solidFill>
                      <a:srgbClr val="000000"/>
                    </a:solidFill>
                    <a:effectLst/>
                    <a:latin typeface="Times New Roman" panose="02020603050405020304" pitchFamily="18" charset="0"/>
                  </a:rPr>
                  <a:t>Prinz </a:t>
                </a:r>
                <a:r>
                  <a:rPr lang="de-DE" sz="850" i="1" dirty="0" err="1">
                    <a:solidFill>
                      <a:srgbClr val="000000"/>
                    </a:solidFill>
                    <a:effectLst/>
                    <a:latin typeface="Times New Roman" panose="02020603050405020304" pitchFamily="18" charset="0"/>
                  </a:rPr>
                  <a:t>Thorald</a:t>
                </a:r>
                <a:r>
                  <a:rPr lang="de-DE" sz="850" i="1" dirty="0">
                    <a:solidFill>
                      <a:srgbClr val="000000"/>
                    </a:solidFill>
                    <a:effectLst/>
                    <a:latin typeface="Times New Roman" panose="02020603050405020304" pitchFamily="18" charset="0"/>
                  </a:rPr>
                  <a:t> hatte sich aufgemacht um herauszufinden,</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was die Kreaturen antrieb, doch war er nicht</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zurückgekehrt. „Andor braucht euch!“, fuhr der König</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fort. „Es gibt einen Händler, der </a:t>
                </a:r>
                <a:r>
                  <a:rPr lang="de-DE" sz="850" i="1" dirty="0" err="1">
                    <a:solidFill>
                      <a:srgbClr val="000000"/>
                    </a:solidFill>
                    <a:effectLst/>
                    <a:latin typeface="Times New Roman" panose="02020603050405020304" pitchFamily="18" charset="0"/>
                  </a:rPr>
                  <a:t>Thorald</a:t>
                </a:r>
                <a:r>
                  <a:rPr lang="de-DE" sz="850" i="1" dirty="0">
                    <a:solidFill>
                      <a:srgbClr val="000000"/>
                    </a:solidFill>
                    <a:effectLst/>
                    <a:latin typeface="Times New Roman" panose="02020603050405020304" pitchFamily="18" charset="0"/>
                  </a:rPr>
                  <a:t> gesehen haben</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will. Sucht ihn auf, viel-leicht weiß er etwas.“</a:t>
                </a:r>
              </a:p>
              <a:p>
                <a:pPr algn="just"/>
                <a:endParaRPr lang="de-DE" sz="30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Legt ein </a:t>
                </a:r>
                <a:r>
                  <a:rPr lang="de-DE" sz="850" b="1" dirty="0">
                    <a:solidFill>
                      <a:srgbClr val="000000"/>
                    </a:solidFill>
                    <a:effectLst/>
                    <a:latin typeface="Times New Roman" panose="02020603050405020304" pitchFamily="18" charset="0"/>
                  </a:rPr>
                  <a:t>Sternchen</a:t>
                </a:r>
                <a:r>
                  <a:rPr lang="de-DE" sz="850" dirty="0">
                    <a:solidFill>
                      <a:srgbClr val="000000"/>
                    </a:solidFill>
                    <a:effectLst/>
                    <a:latin typeface="Times New Roman" panose="02020603050405020304" pitchFamily="18" charset="0"/>
                  </a:rPr>
                  <a:t> auf </a:t>
                </a:r>
                <a:r>
                  <a:rPr lang="de-DE" sz="850" b="1" dirty="0">
                    <a:solidFill>
                      <a:srgbClr val="000000"/>
                    </a:solidFill>
                    <a:effectLst/>
                    <a:latin typeface="Times New Roman" panose="02020603050405020304" pitchFamily="18" charset="0"/>
                  </a:rPr>
                  <a:t>Feld 18</a:t>
                </a:r>
                <a:r>
                  <a:rPr lang="de-DE" sz="850" dirty="0">
                    <a:solidFill>
                      <a:srgbClr val="000000"/>
                    </a:solidFill>
                    <a:effectLst/>
                    <a:latin typeface="Times New Roman" panose="02020603050405020304" pitchFamily="18" charset="0"/>
                  </a:rPr>
                  <a:t>. Hier befindet sich der Händler, von dem der König sprach.</a:t>
                </a:r>
              </a:p>
              <a:p>
                <a:pPr algn="just"/>
                <a:endParaRPr lang="de-DE" sz="400" dirty="0">
                  <a:solidFill>
                    <a:srgbClr val="000000"/>
                  </a:solidFill>
                  <a:effectLst/>
                  <a:latin typeface="Times New Roman" panose="02020603050405020304" pitchFamily="18" charset="0"/>
                </a:endParaRPr>
              </a:p>
              <a:p>
                <a:pPr algn="just"/>
                <a:r>
                  <a:rPr lang="de-DE" sz="850" i="1" dirty="0">
                    <a:solidFill>
                      <a:srgbClr val="000000"/>
                    </a:solidFill>
                    <a:effectLst/>
                    <a:latin typeface="Times New Roman" panose="02020603050405020304" pitchFamily="18" charset="0"/>
                  </a:rPr>
                  <a:t>Ein Bote stürmte in den Thronsaal. Völlig außer Atem</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erzählte er von einem weiteren Gor, der nahe der Burg</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gesehen wurde. Der Gor habe einen Händler überfallen…</a:t>
                </a:r>
                <a:endParaRPr lang="de-DE" sz="850" dirty="0">
                  <a:solidFill>
                    <a:srgbClr val="000000"/>
                  </a:solidFill>
                  <a:effectLst/>
                  <a:latin typeface="Times New Roman" panose="02020603050405020304" pitchFamily="18" charset="0"/>
                </a:endParaRPr>
              </a:p>
              <a:p>
                <a:pPr algn="just"/>
                <a:endParaRPr lang="de-DE" sz="30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Stellt einen </a:t>
                </a:r>
                <a:r>
                  <a:rPr lang="de-DE" sz="850" b="1" dirty="0">
                    <a:solidFill>
                      <a:srgbClr val="000000"/>
                    </a:solidFill>
                    <a:effectLst/>
                    <a:latin typeface="Times New Roman" panose="02020603050405020304" pitchFamily="18" charset="0"/>
                  </a:rPr>
                  <a:t>Gor</a:t>
                </a:r>
                <a:r>
                  <a:rPr lang="de-DE" sz="850" dirty="0">
                    <a:solidFill>
                      <a:srgbClr val="000000"/>
                    </a:solidFill>
                    <a:effectLst/>
                    <a:latin typeface="Times New Roman" panose="02020603050405020304" pitchFamily="18" charset="0"/>
                  </a:rPr>
                  <a:t> auf </a:t>
                </a:r>
                <a:r>
                  <a:rPr lang="de-DE" sz="850" b="1" dirty="0">
                    <a:solidFill>
                      <a:srgbClr val="000000"/>
                    </a:solidFill>
                    <a:effectLst/>
                    <a:latin typeface="Times New Roman" panose="02020603050405020304" pitchFamily="18" charset="0"/>
                  </a:rPr>
                  <a:t>Feld 18</a:t>
                </a:r>
                <a:r>
                  <a:rPr lang="de-DE" sz="850" dirty="0">
                    <a:solidFill>
                      <a:srgbClr val="000000"/>
                    </a:solidFill>
                    <a:effectLst/>
                    <a:latin typeface="Times New Roman" panose="02020603050405020304" pitchFamily="18" charset="0"/>
                  </a:rPr>
                  <a:t>. Dieser Gor bewegt sich bei</a:t>
                </a:r>
              </a:p>
              <a:p>
                <a:pPr algn="just"/>
                <a:r>
                  <a:rPr lang="de-DE" sz="850" dirty="0">
                    <a:solidFill>
                      <a:srgbClr val="000000"/>
                    </a:solidFill>
                    <a:effectLst/>
                    <a:latin typeface="Times New Roman" panose="02020603050405020304" pitchFamily="18" charset="0"/>
                  </a:rPr>
                  <a:t>Sonnenaufgang nicht.</a:t>
                </a:r>
              </a:p>
              <a:p>
                <a:pPr algn="just"/>
                <a:endParaRPr lang="de-DE" sz="850" dirty="0">
                  <a:solidFill>
                    <a:srgbClr val="000000"/>
                  </a:solidFill>
                  <a:latin typeface="Times New Roman" panose="02020603050405020304" pitchFamily="18" charset="0"/>
                </a:endParaRPr>
              </a:p>
              <a:p>
                <a:pPr algn="just"/>
                <a:r>
                  <a:rPr lang="de-DE" sz="850" b="1" dirty="0">
                    <a:solidFill>
                      <a:srgbClr val="000000"/>
                    </a:solidFill>
                    <a:effectLst/>
                    <a:latin typeface="Times New Roman" panose="02020603050405020304" pitchFamily="18" charset="0"/>
                    <a:cs typeface="Times New Roman" panose="02020603050405020304" pitchFamily="18" charset="0"/>
                  </a:rPr>
                  <a:t>Aufgabe:</a:t>
                </a:r>
                <a:endParaRPr lang="de-DE" sz="850" dirty="0">
                  <a:solidFill>
                    <a:srgbClr val="000000"/>
                  </a:solidFill>
                  <a:effectLst/>
                  <a:latin typeface="Times New Roman" panose="02020603050405020304" pitchFamily="18" charset="0"/>
                  <a:cs typeface="Times New Roman" panose="02020603050405020304" pitchFamily="18" charset="0"/>
                </a:endParaRPr>
              </a:p>
              <a:p>
                <a:pPr marL="72000" indent="-72000" algn="just">
                  <a:buSzPct val="80000"/>
                  <a:buFont typeface="Arial" panose="020B0604020202020204" pitchFamily="34" charset="0"/>
                  <a:buChar char="•"/>
                </a:pPr>
                <a:r>
                  <a:rPr lang="de-DE" sz="850" dirty="0">
                    <a:solidFill>
                      <a:srgbClr val="000000"/>
                    </a:solidFill>
                    <a:effectLst/>
                    <a:latin typeface="Times New Roman" panose="02020603050405020304" pitchFamily="18" charset="0"/>
                    <a:cs typeface="Times New Roman" panose="02020603050405020304" pitchFamily="18" charset="0"/>
                  </a:rPr>
                  <a:t>Besiegt den Gor auf Feld 18 und befragt den Händler. Wenn der Gor besiegt wurde, lest die Karte „Der Händler“ vor.</a:t>
                </a:r>
              </a:p>
              <a:p>
                <a:pPr marL="72000" indent="-72000" algn="just">
                  <a:buSzPct val="80000"/>
                  <a:buFont typeface="Arial" panose="020B0604020202020204" pitchFamily="34" charset="0"/>
                  <a:buChar char="•"/>
                </a:pPr>
                <a:r>
                  <a:rPr lang="de-DE" sz="850" dirty="0">
                    <a:solidFill>
                      <a:srgbClr val="000000"/>
                    </a:solidFill>
                    <a:effectLst/>
                    <a:latin typeface="Times New Roman" panose="02020603050405020304" pitchFamily="18" charset="0"/>
                    <a:cs typeface="Times New Roman" panose="02020603050405020304" pitchFamily="18" charset="0"/>
                  </a:rPr>
                  <a:t>Verteidigt die Burg. Die Kreaturen bewegen sich bei Sonnen-aufgang entlang der Pfeile auf die Burg zu. Betritt eine Kreatur Feld 0, wird sie auf einen der Goldenen Schilde gestellt. Ist kein Goldener Schild mehr frei, wenn die Kreatur die Burg betritt, ist die Legende verloren.</a:t>
                </a:r>
              </a:p>
              <a:p>
                <a:pPr algn="just"/>
                <a:endParaRPr lang="de-DE" sz="850" dirty="0">
                  <a:solidFill>
                    <a:srgbClr val="000000"/>
                  </a:solidFill>
                  <a:effectLst/>
                  <a:latin typeface="Times New Roman" panose="02020603050405020304" pitchFamily="18" charset="0"/>
                </a:endParaRPr>
              </a:p>
              <a:p>
                <a:pPr algn="just" defTabSz="986912" eaLnBrk="0" fontAlgn="base" hangingPunct="0">
                  <a:spcBef>
                    <a:spcPct val="0"/>
                  </a:spcBef>
                  <a:spcAft>
                    <a:spcPct val="0"/>
                  </a:spcAft>
                </a:pPr>
                <a:endParaRPr lang="de-DE" altLang="de-DE" sz="920" dirty="0">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62" name="Aufgabe-Linie unten">
                <a:extLst>
                  <a:ext uri="{FF2B5EF4-FFF2-40B4-BE49-F238E27FC236}">
                    <a16:creationId xmlns:a16="http://schemas.microsoft.com/office/drawing/2014/main" id="{DE82223D-D92D-28D0-597E-C94DA6D07F42}"/>
                  </a:ext>
                </a:extLst>
              </p:cNvPr>
              <p:cNvCxnSpPr>
                <a:cxnSpLocks/>
              </p:cNvCxnSpPr>
              <p:nvPr/>
            </p:nvCxnSpPr>
            <p:spPr>
              <a:xfrm>
                <a:off x="3847165" y="4770356"/>
                <a:ext cx="2741987" cy="0"/>
              </a:xfrm>
              <a:prstGeom prst="line">
                <a:avLst/>
              </a:prstGeom>
              <a:ln w="31750" cmpd="thinThick">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Aufgabe-Linie oben">
                <a:extLst>
                  <a:ext uri="{FF2B5EF4-FFF2-40B4-BE49-F238E27FC236}">
                    <a16:creationId xmlns:a16="http://schemas.microsoft.com/office/drawing/2014/main" id="{367C1632-25C0-CD6F-B0C7-199539853C9C}"/>
                  </a:ext>
                </a:extLst>
              </p:cNvPr>
              <p:cNvCxnSpPr>
                <a:cxnSpLocks/>
              </p:cNvCxnSpPr>
              <p:nvPr/>
            </p:nvCxnSpPr>
            <p:spPr>
              <a:xfrm>
                <a:off x="3873698" y="3539323"/>
                <a:ext cx="2741987" cy="0"/>
              </a:xfrm>
              <a:prstGeom prst="line">
                <a:avLst/>
              </a:prstGeom>
              <a:ln w="31750" cmpd="thickThin">
                <a:solidFill>
                  <a:schemeClr val="tx1"/>
                </a:solidFill>
              </a:ln>
            </p:spPr>
            <p:style>
              <a:lnRef idx="1">
                <a:schemeClr val="accent1"/>
              </a:lnRef>
              <a:fillRef idx="0">
                <a:schemeClr val="accent1"/>
              </a:fillRef>
              <a:effectRef idx="0">
                <a:schemeClr val="accent1"/>
              </a:effectRef>
              <a:fontRef idx="minor">
                <a:schemeClr val="tx1"/>
              </a:fontRef>
            </p:style>
          </p:cxnSp>
          <p:sp>
            <p:nvSpPr>
              <p:cNvPr id="1038079658" name="Textfeld Würfelereignis 5&amp;6" hidden="1">
                <a:extLst>
                  <a:ext uri="{FF2B5EF4-FFF2-40B4-BE49-F238E27FC236}">
                    <a16:creationId xmlns:a16="http://schemas.microsoft.com/office/drawing/2014/main" id="{6CF9BBDC-C22A-863E-4A3A-7AF515224B25}"/>
                  </a:ext>
                </a:extLst>
              </p:cNvPr>
              <p:cNvSpPr txBox="1"/>
              <p:nvPr/>
            </p:nvSpPr>
            <p:spPr>
              <a:xfrm>
                <a:off x="4271082" y="3613835"/>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5&amp;6</a:t>
                </a:r>
              </a:p>
            </p:txBody>
          </p:sp>
          <p:pic>
            <p:nvPicPr>
              <p:cNvPr id="1038079657" name="Würfel 6" hidden="1">
                <a:extLst>
                  <a:ext uri="{FF2B5EF4-FFF2-40B4-BE49-F238E27FC236}">
                    <a16:creationId xmlns:a16="http://schemas.microsoft.com/office/drawing/2014/main" id="{A6DEB045-F4EE-5317-B558-E208B536AA6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3811" y="3663873"/>
                <a:ext cx="148590" cy="147955"/>
              </a:xfrm>
              <a:prstGeom prst="rect">
                <a:avLst/>
              </a:prstGeom>
              <a:noFill/>
              <a:ln>
                <a:noFill/>
              </a:ln>
            </p:spPr>
          </p:pic>
          <p:pic>
            <p:nvPicPr>
              <p:cNvPr id="1038079655" name="Würfel 5" hidden="1">
                <a:extLst>
                  <a:ext uri="{FF2B5EF4-FFF2-40B4-BE49-F238E27FC236}">
                    <a16:creationId xmlns:a16="http://schemas.microsoft.com/office/drawing/2014/main" id="{B88FD3C8-9FD5-6C0D-E4A6-EFBD45B57A1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36068" y="3662221"/>
                <a:ext cx="147955" cy="147955"/>
              </a:xfrm>
              <a:prstGeom prst="rect">
                <a:avLst/>
              </a:prstGeom>
              <a:noFill/>
              <a:ln>
                <a:noFill/>
              </a:ln>
            </p:spPr>
          </p:pic>
          <p:sp>
            <p:nvSpPr>
              <p:cNvPr id="1038079656" name="Box: Würfelereignis 5&amp;6" hidden="1">
                <a:extLst>
                  <a:ext uri="{FF2B5EF4-FFF2-40B4-BE49-F238E27FC236}">
                    <a16:creationId xmlns:a16="http://schemas.microsoft.com/office/drawing/2014/main" id="{BA704175-44E0-55CF-BBCD-F505ED310610}"/>
                  </a:ext>
                </a:extLst>
              </p:cNvPr>
              <p:cNvSpPr/>
              <p:nvPr/>
            </p:nvSpPr>
            <p:spPr>
              <a:xfrm>
                <a:off x="3897676" y="3614122"/>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50" name="Textfeld Würfelereignis 3&amp;4" hidden="1">
                <a:extLst>
                  <a:ext uri="{FF2B5EF4-FFF2-40B4-BE49-F238E27FC236}">
                    <a16:creationId xmlns:a16="http://schemas.microsoft.com/office/drawing/2014/main" id="{538AA62E-6BE8-5D3E-FDF3-BCE90CD39BD0}"/>
                  </a:ext>
                </a:extLst>
              </p:cNvPr>
              <p:cNvSpPr txBox="1"/>
              <p:nvPr/>
            </p:nvSpPr>
            <p:spPr>
              <a:xfrm>
                <a:off x="4276475" y="3069307"/>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3&amp;4</a:t>
                </a:r>
              </a:p>
            </p:txBody>
          </p:sp>
          <p:pic>
            <p:nvPicPr>
              <p:cNvPr id="1038079654" name="Würfel 4" hidden="1">
                <a:extLst>
                  <a:ext uri="{FF2B5EF4-FFF2-40B4-BE49-F238E27FC236}">
                    <a16:creationId xmlns:a16="http://schemas.microsoft.com/office/drawing/2014/main" id="{D4EA138F-1145-4468-BB41-5C761740872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31694" y="3116469"/>
                <a:ext cx="144780" cy="148590"/>
              </a:xfrm>
              <a:prstGeom prst="rect">
                <a:avLst/>
              </a:prstGeom>
              <a:noFill/>
              <a:ln>
                <a:noFill/>
              </a:ln>
            </p:spPr>
          </p:pic>
          <p:pic>
            <p:nvPicPr>
              <p:cNvPr id="1038079653" name="Würfel 3" hidden="1">
                <a:extLst>
                  <a:ext uri="{FF2B5EF4-FFF2-40B4-BE49-F238E27FC236}">
                    <a16:creationId xmlns:a16="http://schemas.microsoft.com/office/drawing/2014/main" id="{A4D346EA-EDF6-7083-22D4-157C96B08415}"/>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7885" y="3116469"/>
                <a:ext cx="147320" cy="148590"/>
              </a:xfrm>
              <a:prstGeom prst="rect">
                <a:avLst/>
              </a:prstGeom>
              <a:noFill/>
              <a:ln>
                <a:noFill/>
              </a:ln>
            </p:spPr>
          </p:pic>
          <p:sp>
            <p:nvSpPr>
              <p:cNvPr id="1038079648" name="Box: Würfelereignis 3&amp;4" hidden="1">
                <a:extLst>
                  <a:ext uri="{FF2B5EF4-FFF2-40B4-BE49-F238E27FC236}">
                    <a16:creationId xmlns:a16="http://schemas.microsoft.com/office/drawing/2014/main" id="{7155914D-9FDA-63AB-97BE-EB5A811078E2}"/>
                  </a:ext>
                </a:extLst>
              </p:cNvPr>
              <p:cNvSpPr/>
              <p:nvPr/>
            </p:nvSpPr>
            <p:spPr>
              <a:xfrm>
                <a:off x="3897676" y="3076689"/>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46" name="Textfeld Würfelereignis 1&amp;2" hidden="1">
                <a:extLst>
                  <a:ext uri="{FF2B5EF4-FFF2-40B4-BE49-F238E27FC236}">
                    <a16:creationId xmlns:a16="http://schemas.microsoft.com/office/drawing/2014/main" id="{8F7D960A-D725-F381-E0CC-0AC1017C3704}"/>
                  </a:ext>
                </a:extLst>
              </p:cNvPr>
              <p:cNvSpPr txBox="1"/>
              <p:nvPr/>
            </p:nvSpPr>
            <p:spPr>
              <a:xfrm>
                <a:off x="4276475" y="2544036"/>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1&amp;2</a:t>
                </a:r>
              </a:p>
            </p:txBody>
          </p:sp>
          <p:pic>
            <p:nvPicPr>
              <p:cNvPr id="1038079645" name="Würfel 2" hidden="1">
                <a:extLst>
                  <a:ext uri="{FF2B5EF4-FFF2-40B4-BE49-F238E27FC236}">
                    <a16:creationId xmlns:a16="http://schemas.microsoft.com/office/drawing/2014/main" id="{74FF4E82-B49A-9AEF-7775-C742626CAD81}"/>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27250" y="2586696"/>
                <a:ext cx="149225" cy="148590"/>
              </a:xfrm>
              <a:prstGeom prst="rect">
                <a:avLst/>
              </a:prstGeom>
              <a:noFill/>
              <a:ln>
                <a:noFill/>
              </a:ln>
            </p:spPr>
          </p:pic>
          <p:pic>
            <p:nvPicPr>
              <p:cNvPr id="1038079644" name="Würfel 1" hidden="1">
                <a:extLst>
                  <a:ext uri="{FF2B5EF4-FFF2-40B4-BE49-F238E27FC236}">
                    <a16:creationId xmlns:a16="http://schemas.microsoft.com/office/drawing/2014/main" id="{2E283183-A4E7-E981-FD1C-A1B1E3EBF27B}"/>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939243" y="2589996"/>
                <a:ext cx="144780" cy="148590"/>
              </a:xfrm>
              <a:prstGeom prst="rect">
                <a:avLst/>
              </a:prstGeom>
              <a:noFill/>
              <a:ln>
                <a:noFill/>
              </a:ln>
            </p:spPr>
          </p:pic>
          <p:sp>
            <p:nvSpPr>
              <p:cNvPr id="1038079642" name="Box: Würfelereignis 1&amp;2" hidden="1">
                <a:extLst>
                  <a:ext uri="{FF2B5EF4-FFF2-40B4-BE49-F238E27FC236}">
                    <a16:creationId xmlns:a16="http://schemas.microsoft.com/office/drawing/2014/main" id="{2D1ABC35-866A-D23C-5FB3-7BB15AA0F3D8}"/>
                  </a:ext>
                </a:extLst>
              </p:cNvPr>
              <p:cNvSpPr/>
              <p:nvPr/>
            </p:nvSpPr>
            <p:spPr>
              <a:xfrm>
                <a:off x="3897676" y="2539543"/>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pic>
            <p:nvPicPr>
              <p:cNvPr id="1082" name="Pfeil Weiterlesen" hidden="1">
                <a:extLst>
                  <a:ext uri="{FF2B5EF4-FFF2-40B4-BE49-F238E27FC236}">
                    <a16:creationId xmlns:a16="http://schemas.microsoft.com/office/drawing/2014/main" id="{AD84D447-A6A8-5301-7323-E3B32873C887}"/>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107806" y="4741271"/>
                <a:ext cx="446801" cy="284120"/>
              </a:xfrm>
              <a:prstGeom prst="rect">
                <a:avLst/>
              </a:prstGeom>
              <a:noFill/>
              <a:ln>
                <a:noFill/>
              </a:ln>
            </p:spPr>
          </p:pic>
          <p:sp>
            <p:nvSpPr>
              <p:cNvPr id="1038079665" name="Textfeld Weiterlesen">
                <a:extLst>
                  <a:ext uri="{FF2B5EF4-FFF2-40B4-BE49-F238E27FC236}">
                    <a16:creationId xmlns:a16="http://schemas.microsoft.com/office/drawing/2014/main" id="{FBA1E422-46B7-AC5C-E485-F97EF951C121}"/>
                  </a:ext>
                </a:extLst>
              </p:cNvPr>
              <p:cNvSpPr txBox="1"/>
              <p:nvPr/>
            </p:nvSpPr>
            <p:spPr>
              <a:xfrm>
                <a:off x="3914498" y="4770355"/>
                <a:ext cx="2741987" cy="233910"/>
              </a:xfrm>
              <a:prstGeom prst="rect">
                <a:avLst/>
              </a:prstGeom>
              <a:noFill/>
            </p:spPr>
            <p:txBody>
              <a:bodyPr wrap="square" rtlCol="0">
                <a:spAutoFit/>
              </a:bodyPr>
              <a:lstStyle/>
              <a:p>
                <a:pPr marL="0" marR="0" lvl="0" indent="0" algn="r" defTabSz="986912" rtl="0" eaLnBrk="0" fontAlgn="base" latinLnBrk="0" hangingPunct="0">
                  <a:lnSpc>
                    <a:spcPct val="100000"/>
                  </a:lnSpc>
                  <a:spcBef>
                    <a:spcPct val="0"/>
                  </a:spcBef>
                  <a:spcAft>
                    <a:spcPct val="0"/>
                  </a:spcAft>
                  <a:buClrTx/>
                  <a:buSzTx/>
                  <a:buFontTx/>
                  <a:buNone/>
                  <a:tabLst/>
                  <a:defRPr/>
                </a:pPr>
                <a:r>
                  <a:rPr kumimoji="0" lang="de-DE" altLang="de-DE" sz="92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Lest jetzt weiter auf der Karte: Sonnenaufgang</a:t>
                </a:r>
              </a:p>
            </p:txBody>
          </p:sp>
        </p:grpSp>
        <p:grpSp>
          <p:nvGrpSpPr>
            <p:cNvPr id="1038079666" name="Vorderseite (links)">
              <a:extLst>
                <a:ext uri="{FF2B5EF4-FFF2-40B4-BE49-F238E27FC236}">
                  <a16:creationId xmlns:a16="http://schemas.microsoft.com/office/drawing/2014/main" id="{8B54D93B-8F69-8F03-55EB-75B882644421}"/>
                </a:ext>
              </a:extLst>
            </p:cNvPr>
            <p:cNvGrpSpPr/>
            <p:nvPr/>
          </p:nvGrpSpPr>
          <p:grpSpPr>
            <a:xfrm>
              <a:off x="903186" y="845721"/>
              <a:ext cx="2876650" cy="4046633"/>
              <a:chOff x="903186" y="845721"/>
              <a:chExt cx="2876650" cy="4046633"/>
            </a:xfrm>
          </p:grpSpPr>
          <p:pic>
            <p:nvPicPr>
              <p:cNvPr id="51" name="Andor Logo oben" descr="Ein Bild, das Typografie, Symbol, Schrift, Logo enthält.&#10;&#10;Automatisch generierte Beschreibung">
                <a:extLst>
                  <a:ext uri="{FF2B5EF4-FFF2-40B4-BE49-F238E27FC236}">
                    <a16:creationId xmlns:a16="http://schemas.microsoft.com/office/drawing/2014/main" id="{784F9074-79AB-6087-3853-5B239E7F36D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09191" y="1191530"/>
                <a:ext cx="1464641" cy="545557"/>
              </a:xfrm>
              <a:prstGeom prst="rect">
                <a:avLst/>
              </a:prstGeom>
            </p:spPr>
          </p:pic>
          <p:sp>
            <p:nvSpPr>
              <p:cNvPr id="43" name="Andor Logo Text">
                <a:extLst>
                  <a:ext uri="{FF2B5EF4-FFF2-40B4-BE49-F238E27FC236}">
                    <a16:creationId xmlns:a16="http://schemas.microsoft.com/office/drawing/2014/main" id="{5F083262-2D58-660F-66A8-29BD52074E26}"/>
                  </a:ext>
                </a:extLst>
              </p:cNvPr>
              <p:cNvSpPr txBox="1">
                <a:spLocks noChangeArrowheads="1"/>
              </p:cNvSpPr>
              <p:nvPr/>
            </p:nvSpPr>
            <p:spPr bwMode="auto">
              <a:xfrm>
                <a:off x="903186" y="845721"/>
                <a:ext cx="2876649" cy="567146"/>
              </a:xfrm>
              <a:prstGeom prst="rect">
                <a:avLst/>
              </a:prstGeom>
              <a:blipFill dpi="0" rotWithShape="1">
                <a:blip r:embed="rId12">
                  <a:alphaModFix amt="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8694" tIns="49347" rIns="98694" bIns="49347" numCol="1" anchor="t" anchorCtr="0" compatLnSpc="1">
                <a:prstTxWarp prst="textNoShape">
                  <a:avLst/>
                </a:prstTxWarp>
              </a:bodyPr>
              <a:lstStyle/>
              <a:p>
                <a:pPr algn="ctr" defTabSz="986912" eaLnBrk="0" fontAlgn="base" hangingPunct="0">
                  <a:lnSpc>
                    <a:spcPts val="1000"/>
                  </a:lnSpc>
                  <a:spcBef>
                    <a:spcPct val="0"/>
                  </a:spcBef>
                  <a:spcAft>
                    <a:spcPct val="0"/>
                  </a:spcAft>
                </a:pP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Die</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200" cap="small" dirty="0">
                    <a:latin typeface="Times New Roman" panose="02020603050405020304" pitchFamily="18" charset="0"/>
                    <a:ea typeface="Times New Roman" panose="02020603050405020304" pitchFamily="18" charset="0"/>
                    <a:cs typeface="Times New Roman" panose="02020603050405020304" pitchFamily="18" charset="0"/>
                  </a:rPr>
                  <a:t>Legenden</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Von</a:t>
                </a:r>
                <a:endParaRPr lang="de-DE" altLang="de-DE" sz="1000" cap="small" dirty="0">
                  <a:latin typeface="Arial" panose="020B0604020202020204" pitchFamily="34" charset="0"/>
                </a:endParaRPr>
              </a:p>
            </p:txBody>
          </p:sp>
          <p:sp>
            <p:nvSpPr>
              <p:cNvPr id="1038079640" name="Box: Legendenkarten-Auflistung" hidden="1">
                <a:extLst>
                  <a:ext uri="{FF2B5EF4-FFF2-40B4-BE49-F238E27FC236}">
                    <a16:creationId xmlns:a16="http://schemas.microsoft.com/office/drawing/2014/main" id="{152175BA-E92F-54EA-6C4B-12FBB7EAC7A5}"/>
                  </a:ext>
                </a:extLst>
              </p:cNvPr>
              <p:cNvSpPr/>
              <p:nvPr/>
            </p:nvSpPr>
            <p:spPr>
              <a:xfrm>
                <a:off x="1043653" y="4066854"/>
                <a:ext cx="2595716" cy="82550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51" name="Anlegedreieck Legendenleiste" hidden="1">
                <a:extLst>
                  <a:ext uri="{FF2B5EF4-FFF2-40B4-BE49-F238E27FC236}">
                    <a16:creationId xmlns:a16="http://schemas.microsoft.com/office/drawing/2014/main" id="{5D3B19DD-243F-B319-6B6A-00D655F75339}"/>
                  </a:ext>
                </a:extLst>
              </p:cNvPr>
              <p:cNvSpPr/>
              <p:nvPr/>
            </p:nvSpPr>
            <p:spPr>
              <a:xfrm rot="2706854">
                <a:off x="1152086" y="3160965"/>
                <a:ext cx="632783" cy="632783"/>
              </a:xfrm>
              <a:prstGeom prst="rtTriangle">
                <a:avLst/>
              </a:prstGeom>
              <a:solidFill>
                <a:schemeClr val="bg1"/>
              </a:solidFill>
              <a:ln w="31750"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38079617" name="Legendekarten-Anweisung">
                <a:extLst>
                  <a:ext uri="{FF2B5EF4-FFF2-40B4-BE49-F238E27FC236}">
                    <a16:creationId xmlns:a16="http://schemas.microsoft.com/office/drawing/2014/main" id="{B828E68F-CEAA-AD7E-5962-D2CEEDD1899A}"/>
                  </a:ext>
                </a:extLst>
              </p:cNvPr>
              <p:cNvSpPr txBox="1">
                <a:spLocks noChangeArrowheads="1"/>
              </p:cNvSpPr>
              <p:nvPr/>
            </p:nvSpPr>
            <p:spPr bwMode="auto">
              <a:xfrm>
                <a:off x="1043653" y="4085091"/>
                <a:ext cx="2595716" cy="591258"/>
              </a:xfrm>
              <a:prstGeom prst="rect">
                <a:avLst/>
              </a:prstGeom>
              <a:noFill/>
              <a:ln w="9525">
                <a:noFill/>
                <a:miter lim="800000"/>
                <a:headEnd/>
                <a:tailEnd/>
              </a:ln>
            </p:spPr>
            <p:txBody>
              <a:bodyPr rot="0" vert="horz" wrap="square" lIns="91440" tIns="45720" rIns="91440" bIns="45720" anchor="t" anchorCtr="0">
                <a:noAutofit/>
              </a:bodyPr>
              <a:lstStyle/>
              <a:p>
                <a:pPr algn="ctr"/>
                <a:r>
                  <a:rPr lang="de-DE" sz="1000" dirty="0">
                    <a:effectLst/>
                    <a:latin typeface="Times New Roman" panose="02020603050405020304" pitchFamily="18" charset="0"/>
                    <a:ea typeface="Times New Roman" panose="02020603050405020304" pitchFamily="18" charset="0"/>
                    <a:cs typeface="Times New Roman" panose="02020603050405020304" pitchFamily="18" charset="0"/>
                  </a:rPr>
                  <a:t>Diese Karte wird aufgedeckt, sobald sich alle Helden auf der Burg befinden und ihren Tag dort beendet haben.</a:t>
                </a:r>
                <a:endParaRPr lang="de-DE" sz="1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3" name="Legendenleisten-Nummernfeld">
                <a:extLst>
                  <a:ext uri="{FF2B5EF4-FFF2-40B4-BE49-F238E27FC236}">
                    <a16:creationId xmlns:a16="http://schemas.microsoft.com/office/drawing/2014/main" id="{97A7D79C-8FA6-4EA2-F045-3470FA957B4C}"/>
                  </a:ext>
                </a:extLst>
              </p:cNvPr>
              <p:cNvSpPr/>
              <p:nvPr/>
            </p:nvSpPr>
            <p:spPr>
              <a:xfrm>
                <a:off x="1329489" y="3027981"/>
                <a:ext cx="2165685" cy="914400"/>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16" name="Legendeleisten-Nummer">
                <a:extLst>
                  <a:ext uri="{FF2B5EF4-FFF2-40B4-BE49-F238E27FC236}">
                    <a16:creationId xmlns:a16="http://schemas.microsoft.com/office/drawing/2014/main" id="{FBEA42B7-E475-2581-6AFB-63B02B912AB2}"/>
                  </a:ext>
                </a:extLst>
              </p:cNvPr>
              <p:cNvSpPr txBox="1">
                <a:spLocks noChangeArrowheads="1"/>
              </p:cNvSpPr>
              <p:nvPr/>
            </p:nvSpPr>
            <p:spPr bwMode="auto">
              <a:xfrm>
                <a:off x="1623797" y="3266485"/>
                <a:ext cx="1577065" cy="437392"/>
              </a:xfrm>
              <a:prstGeom prst="rect">
                <a:avLst/>
              </a:prstGeom>
              <a:noFill/>
              <a:ln w="9525">
                <a:noFill/>
                <a:miter lim="800000"/>
                <a:headEnd/>
                <a:tailEnd/>
              </a:ln>
            </p:spPr>
            <p:txBody>
              <a:bodyPr rot="0" vert="horz" wrap="square" lIns="91440" tIns="45720" rIns="91440" bIns="45720" anchor="t" anchorCtr="0">
                <a:noAutofit/>
              </a:bodyPr>
              <a:lstStyle/>
              <a:p>
                <a:pPr algn="ctr"/>
                <a:r>
                  <a:rPr lang="de-DE" b="1" dirty="0">
                    <a:latin typeface="Times New Roman" panose="02020603050405020304" pitchFamily="18" charset="0"/>
                    <a:ea typeface="Times New Roman" panose="02020603050405020304" pitchFamily="18" charset="0"/>
                    <a:cs typeface="Times New Roman" panose="02020603050405020304" pitchFamily="18" charset="0"/>
                  </a:rPr>
                  <a:t>Auf der Burg</a:t>
                </a:r>
                <a:endParaRPr lang="de-DE"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9" name="Legenden-Name">
                <a:extLst>
                  <a:ext uri="{FF2B5EF4-FFF2-40B4-BE49-F238E27FC236}">
                    <a16:creationId xmlns:a16="http://schemas.microsoft.com/office/drawing/2014/main" id="{6AA7CF35-CE65-344A-4798-EAA918BFB910}"/>
                  </a:ext>
                </a:extLst>
              </p:cNvPr>
              <p:cNvSpPr txBox="1">
                <a:spLocks noChangeArrowheads="1"/>
              </p:cNvSpPr>
              <p:nvPr/>
            </p:nvSpPr>
            <p:spPr bwMode="auto">
              <a:xfrm>
                <a:off x="903186" y="1758676"/>
                <a:ext cx="2876650" cy="1247716"/>
              </a:xfrm>
              <a:prstGeom prst="rect">
                <a:avLst/>
              </a:prstGeom>
              <a:noFill/>
              <a:ln w="9525">
                <a:noFill/>
                <a:miter lim="800000"/>
                <a:headEnd/>
                <a:tailEnd/>
              </a:ln>
            </p:spPr>
            <p:txBody>
              <a:bodyPr rot="0" vert="horz" wrap="square" lIns="98694" tIns="49347" rIns="98694" bIns="49347" anchor="t" anchorCtr="0">
                <a:noAutofit/>
              </a:bodyPr>
              <a:lstStyle/>
              <a:p>
                <a:pPr algn="ctr"/>
                <a:r>
                  <a:rPr lang="de-DE" dirty="0">
                    <a:latin typeface="Times New Roman" panose="02020603050405020304" pitchFamily="18" charset="0"/>
                    <a:ea typeface="Times New Roman" panose="02020603050405020304" pitchFamily="18" charset="0"/>
                    <a:cs typeface="Times New Roman" panose="02020603050405020304" pitchFamily="18" charset="0"/>
                  </a:rPr>
                  <a:t>Fan Legende</a:t>
                </a:r>
                <a:endParaRPr lang="de-DE"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pP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de-DE" b="1" dirty="0">
                    <a:latin typeface="Times New Roman" panose="02020603050405020304" pitchFamily="18" charset="0"/>
                    <a:ea typeface="Times New Roman" panose="02020603050405020304" pitchFamily="18" charset="0"/>
                    <a:cs typeface="Times New Roman" panose="02020603050405020304" pitchFamily="18" charset="0"/>
                  </a:rPr>
                  <a:t>Willkommen in Andor</a:t>
                </a:r>
              </a:p>
              <a:p>
                <a:pPr algn="ctr">
                  <a:spcBef>
                    <a:spcPts val="1295"/>
                  </a:spcBef>
                </a:pPr>
                <a:r>
                  <a:rPr lang="de-DE" b="1" dirty="0">
                    <a:latin typeface="Times New Roman" panose="02020603050405020304" pitchFamily="18" charset="0"/>
                    <a:ea typeface="Times New Roman" panose="02020603050405020304" pitchFamily="18" charset="0"/>
                    <a:cs typeface="Times New Roman" panose="02020603050405020304" pitchFamily="18" charset="0"/>
                  </a:rPr>
                  <a:t>Crashkurs</a:t>
                </a:r>
              </a:p>
            </p:txBody>
          </p:sp>
        </p:grpSp>
      </p:grpSp>
    </p:spTree>
    <p:extLst>
      <p:ext uri="{BB962C8B-B14F-4D97-AF65-F5344CB8AC3E}">
        <p14:creationId xmlns:p14="http://schemas.microsoft.com/office/powerpoint/2010/main" val="33984250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85" name="Faltkarte unten">
            <a:extLst>
              <a:ext uri="{FF2B5EF4-FFF2-40B4-BE49-F238E27FC236}">
                <a16:creationId xmlns:a16="http://schemas.microsoft.com/office/drawing/2014/main" id="{E9998C71-B4C7-8041-A679-F540264C843A}"/>
              </a:ext>
            </a:extLst>
          </p:cNvPr>
          <p:cNvGrpSpPr/>
          <p:nvPr/>
        </p:nvGrpSpPr>
        <p:grpSpPr>
          <a:xfrm>
            <a:off x="440081" y="5371836"/>
            <a:ext cx="6216405" cy="4393732"/>
            <a:chOff x="440081" y="632296"/>
            <a:chExt cx="6216405" cy="4393732"/>
          </a:xfrm>
        </p:grpSpPr>
        <p:grpSp>
          <p:nvGrpSpPr>
            <p:cNvPr id="1086" name="Schere oben">
              <a:extLst>
                <a:ext uri="{FF2B5EF4-FFF2-40B4-BE49-F238E27FC236}">
                  <a16:creationId xmlns:a16="http://schemas.microsoft.com/office/drawing/2014/main" id="{0BBD04F7-0598-8FE4-AA4C-FB9EE23FAFDB}"/>
                </a:ext>
              </a:extLst>
            </p:cNvPr>
            <p:cNvGrpSpPr/>
            <p:nvPr/>
          </p:nvGrpSpPr>
          <p:grpSpPr>
            <a:xfrm>
              <a:off x="440081" y="632296"/>
              <a:ext cx="372843" cy="154209"/>
              <a:chOff x="0" y="0"/>
              <a:chExt cx="344964" cy="142875"/>
            </a:xfrm>
          </p:grpSpPr>
          <p:pic>
            <p:nvPicPr>
              <p:cNvPr id="1038079708" name="Schere Grafik">
                <a:extLst>
                  <a:ext uri="{FF2B5EF4-FFF2-40B4-BE49-F238E27FC236}">
                    <a16:creationId xmlns:a16="http://schemas.microsoft.com/office/drawing/2014/main" id="{35B59303-BF7A-7C95-2D85-E5C95DA1F71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80988" cy="142875"/>
              </a:xfrm>
              <a:prstGeom prst="rect">
                <a:avLst/>
              </a:prstGeom>
              <a:effectLst/>
            </p:spPr>
          </p:pic>
          <p:cxnSp>
            <p:nvCxnSpPr>
              <p:cNvPr id="1038079709" name="Strichlinie Schere">
                <a:extLst>
                  <a:ext uri="{FF2B5EF4-FFF2-40B4-BE49-F238E27FC236}">
                    <a16:creationId xmlns:a16="http://schemas.microsoft.com/office/drawing/2014/main" id="{C4C52C83-3728-4207-59A4-353FF1295782}"/>
                  </a:ext>
                </a:extLst>
              </p:cNvPr>
              <p:cNvCxnSpPr/>
              <p:nvPr/>
            </p:nvCxnSpPr>
            <p:spPr>
              <a:xfrm flipH="1">
                <a:off x="140494" y="73819"/>
                <a:ext cx="204470" cy="0"/>
              </a:xfrm>
              <a:prstGeom prst="line">
                <a:avLst/>
              </a:prstGeom>
              <a:ln w="6350">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087" name="Schneidelinie">
              <a:extLst>
                <a:ext uri="{FF2B5EF4-FFF2-40B4-BE49-F238E27FC236}">
                  <a16:creationId xmlns:a16="http://schemas.microsoft.com/office/drawing/2014/main" id="{5AA3C107-5F39-39F6-3796-25C1BEC1D2C2}"/>
                </a:ext>
              </a:extLst>
            </p:cNvPr>
            <p:cNvSpPr>
              <a:spLocks/>
            </p:cNvSpPr>
            <p:nvPr/>
          </p:nvSpPr>
          <p:spPr>
            <a:xfrm>
              <a:off x="903185" y="709402"/>
              <a:ext cx="5753301" cy="4316626"/>
            </a:xfrm>
            <a:prstGeom prst="rect">
              <a:avLst/>
            </a:prstGeom>
            <a:noFill/>
            <a:ln w="63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8694" tIns="49347" rIns="98694" bIns="49347" numCol="1" spcCol="0" rtlCol="0" fromWordArt="0" anchor="ctr" anchorCtr="0" forceAA="0" compatLnSpc="1">
              <a:prstTxWarp prst="textNoShape">
                <a:avLst/>
              </a:prstTxWarp>
              <a:noAutofit/>
            </a:bodyPr>
            <a:lstStyle/>
            <a:p>
              <a:endParaRPr lang="de-DE" sz="2115"/>
            </a:p>
          </p:txBody>
        </p:sp>
        <p:grpSp>
          <p:nvGrpSpPr>
            <p:cNvPr id="1038079680" name="Rückseite (rechts)">
              <a:extLst>
                <a:ext uri="{FF2B5EF4-FFF2-40B4-BE49-F238E27FC236}">
                  <a16:creationId xmlns:a16="http://schemas.microsoft.com/office/drawing/2014/main" id="{4679BDF2-BECA-2C19-4B34-09FB094AFF61}"/>
                </a:ext>
              </a:extLst>
            </p:cNvPr>
            <p:cNvGrpSpPr/>
            <p:nvPr/>
          </p:nvGrpSpPr>
          <p:grpSpPr>
            <a:xfrm>
              <a:off x="3779836" y="709401"/>
              <a:ext cx="2876649" cy="4316627"/>
              <a:chOff x="3779836" y="709401"/>
              <a:chExt cx="2876649" cy="4316627"/>
            </a:xfrm>
          </p:grpSpPr>
          <p:sp>
            <p:nvSpPr>
              <p:cNvPr id="1038079690" name="Textfeld Beschreibung***">
                <a:extLst>
                  <a:ext uri="{FF2B5EF4-FFF2-40B4-BE49-F238E27FC236}">
                    <a16:creationId xmlns:a16="http://schemas.microsoft.com/office/drawing/2014/main" id="{8061712B-6EE1-C0B8-E15C-FF646EEEE598}"/>
                  </a:ext>
                </a:extLst>
              </p:cNvPr>
              <p:cNvSpPr txBox="1">
                <a:spLocks noChangeArrowheads="1"/>
              </p:cNvSpPr>
              <p:nvPr/>
            </p:nvSpPr>
            <p:spPr bwMode="auto">
              <a:xfrm>
                <a:off x="3779836" y="709401"/>
                <a:ext cx="2876649" cy="4316626"/>
              </a:xfrm>
              <a:prstGeom prst="rect">
                <a:avLst/>
              </a:prstGeom>
              <a:noFill/>
              <a:ln w="6350">
                <a:solidFill>
                  <a:schemeClr val="bg1">
                    <a:lumMod val="8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8694" tIns="49347" rIns="98694" bIns="49347" numCol="1" anchor="t" anchorCtr="0" compatLnSpc="1">
                <a:prstTxWarp prst="textNoShape">
                  <a:avLst/>
                </a:prstTxWarp>
              </a:bodyPr>
              <a:lstStyle/>
              <a:p>
                <a:pPr algn="just" defTabSz="986912" eaLnBrk="0" fontAlgn="base" hangingPunct="0">
                  <a:spcBef>
                    <a:spcPct val="0"/>
                  </a:spcBef>
                  <a:spcAft>
                    <a:spcPct val="0"/>
                  </a:spcAft>
                </a:pPr>
                <a:endParaRPr lang="de-DE" altLang="de-DE" sz="5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de-DE" sz="850" i="1" dirty="0">
                    <a:solidFill>
                      <a:srgbClr val="000000"/>
                    </a:solidFill>
                    <a:effectLst/>
                    <a:latin typeface="Times New Roman" panose="02020603050405020304" pitchFamily="18" charset="0"/>
                  </a:rPr>
                  <a:t>Als ihr den Gor besiegt hattet, erzählte euch der zitternde</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Händler, dass Prinz </a:t>
                </a:r>
                <a:r>
                  <a:rPr lang="de-DE" sz="850" i="1" dirty="0" err="1">
                    <a:solidFill>
                      <a:srgbClr val="000000"/>
                    </a:solidFill>
                    <a:effectLst/>
                    <a:latin typeface="Times New Roman" panose="02020603050405020304" pitchFamily="18" charset="0"/>
                  </a:rPr>
                  <a:t>Thorald</a:t>
                </a:r>
                <a:r>
                  <a:rPr lang="de-DE" sz="850" i="1" dirty="0">
                    <a:solidFill>
                      <a:srgbClr val="000000"/>
                    </a:solidFill>
                    <a:effectLst/>
                    <a:latin typeface="Times New Roman" panose="02020603050405020304" pitchFamily="18" charset="0"/>
                  </a:rPr>
                  <a:t> von einem Troll überwältigt</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und verschleppt wurde. Der Troll war über die Taubrücke</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in dem Wachsamen Wald verschwunden. Der Händler</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nahm an, dass der Troll dort in einem abgelegenen</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Waldstück eine Höhle hatte.</a:t>
                </a:r>
              </a:p>
              <a:p>
                <a:pPr algn="just"/>
                <a:endParaRPr lang="de-DE" sz="30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Stellt einen </a:t>
                </a:r>
                <a:r>
                  <a:rPr lang="de-DE" sz="850" b="1" dirty="0">
                    <a:solidFill>
                      <a:srgbClr val="000000"/>
                    </a:solidFill>
                    <a:effectLst/>
                    <a:latin typeface="Times New Roman" panose="02020603050405020304" pitchFamily="18" charset="0"/>
                  </a:rPr>
                  <a:t>Troll</a:t>
                </a:r>
                <a:r>
                  <a:rPr lang="de-DE" sz="850" dirty="0">
                    <a:solidFill>
                      <a:srgbClr val="000000"/>
                    </a:solidFill>
                    <a:effectLst/>
                    <a:latin typeface="Times New Roman" panose="02020603050405020304" pitchFamily="18" charset="0"/>
                  </a:rPr>
                  <a:t> auf </a:t>
                </a:r>
                <a:r>
                  <a:rPr lang="de-DE" sz="850" b="1" dirty="0">
                    <a:solidFill>
                      <a:srgbClr val="000000"/>
                    </a:solidFill>
                    <a:effectLst/>
                    <a:latin typeface="Times New Roman" panose="02020603050405020304" pitchFamily="18" charset="0"/>
                  </a:rPr>
                  <a:t>Feld 49</a:t>
                </a:r>
                <a:r>
                  <a:rPr lang="de-DE" sz="850" dirty="0">
                    <a:solidFill>
                      <a:srgbClr val="000000"/>
                    </a:solidFill>
                    <a:effectLst/>
                    <a:latin typeface="Times New Roman" panose="02020603050405020304" pitchFamily="18" charset="0"/>
                  </a:rPr>
                  <a:t> und legt ein Sternchen dazu. Der Troll bewegt sich bei Sonnenaufgang nicht.</a:t>
                </a:r>
              </a:p>
              <a:p>
                <a:pPr algn="just"/>
                <a:endParaRPr lang="de-DE" sz="600" dirty="0">
                  <a:solidFill>
                    <a:srgbClr val="000000"/>
                  </a:solidFill>
                  <a:effectLst/>
                  <a:latin typeface="Times New Roman" panose="02020603050405020304" pitchFamily="18" charset="0"/>
                </a:endParaRPr>
              </a:p>
              <a:p>
                <a:pPr algn="just"/>
                <a:r>
                  <a:rPr lang="de-DE" sz="850" b="1" dirty="0">
                    <a:solidFill>
                      <a:srgbClr val="000000"/>
                    </a:solidFill>
                    <a:effectLst/>
                    <a:latin typeface="Times New Roman" panose="02020603050405020304" pitchFamily="18" charset="0"/>
                  </a:rPr>
                  <a:t>Aufgabe</a:t>
                </a:r>
                <a:r>
                  <a:rPr lang="de-DE" sz="850" dirty="0">
                    <a:solidFill>
                      <a:srgbClr val="000000"/>
                    </a:solidFill>
                    <a:effectLst/>
                    <a:latin typeface="Times New Roman" panose="02020603050405020304" pitchFamily="18" charset="0"/>
                  </a:rPr>
                  <a:t>:</a:t>
                </a:r>
              </a:p>
              <a:p>
                <a:pPr algn="just"/>
                <a:r>
                  <a:rPr lang="de-DE" sz="850" dirty="0">
                    <a:solidFill>
                      <a:srgbClr val="000000"/>
                    </a:solidFill>
                    <a:effectLst/>
                    <a:latin typeface="Times New Roman" panose="02020603050405020304" pitchFamily="18" charset="0"/>
                  </a:rPr>
                  <a:t>Besiegt den Troll um Prinz </a:t>
                </a:r>
                <a:r>
                  <a:rPr lang="de-DE" sz="850" dirty="0" err="1">
                    <a:solidFill>
                      <a:srgbClr val="000000"/>
                    </a:solidFill>
                    <a:effectLst/>
                    <a:latin typeface="Times New Roman" panose="02020603050405020304" pitchFamily="18" charset="0"/>
                  </a:rPr>
                  <a:t>Thorald</a:t>
                </a:r>
                <a:r>
                  <a:rPr lang="de-DE" sz="850" dirty="0">
                    <a:solidFill>
                      <a:srgbClr val="000000"/>
                    </a:solidFill>
                    <a:effectLst/>
                    <a:latin typeface="Times New Roman" panose="02020603050405020304" pitchFamily="18" charset="0"/>
                  </a:rPr>
                  <a:t> zu befreien und herauszufinden, was dieser entdeckt hatte.</a:t>
                </a:r>
              </a:p>
              <a:p>
                <a:pPr algn="just"/>
                <a:r>
                  <a:rPr lang="de-DE" sz="850" dirty="0">
                    <a:solidFill>
                      <a:srgbClr val="000000"/>
                    </a:solidFill>
                    <a:latin typeface="Times New Roman" panose="02020603050405020304" pitchFamily="18" charset="0"/>
                  </a:rPr>
                  <a:t>Entfernt nach dem Sieg über den Troll das Sternchen und s</a:t>
                </a:r>
                <a:r>
                  <a:rPr lang="de-DE" sz="850" dirty="0">
                    <a:solidFill>
                      <a:srgbClr val="000000"/>
                    </a:solidFill>
                    <a:effectLst/>
                    <a:latin typeface="Times New Roman" panose="02020603050405020304" pitchFamily="18" charset="0"/>
                  </a:rPr>
                  <a:t>tellt Prinz </a:t>
                </a:r>
                <a:r>
                  <a:rPr lang="de-DE" sz="850" dirty="0" err="1">
                    <a:solidFill>
                      <a:srgbClr val="000000"/>
                    </a:solidFill>
                    <a:effectLst/>
                    <a:latin typeface="Times New Roman" panose="02020603050405020304" pitchFamily="18" charset="0"/>
                  </a:rPr>
                  <a:t>Thorald</a:t>
                </a:r>
                <a:r>
                  <a:rPr lang="de-DE" sz="850" dirty="0">
                    <a:solidFill>
                      <a:srgbClr val="000000"/>
                    </a:solidFill>
                    <a:effectLst/>
                    <a:latin typeface="Times New Roman" panose="02020603050405020304" pitchFamily="18" charset="0"/>
                  </a:rPr>
                  <a:t> auf Feld 49. </a:t>
                </a:r>
                <a:r>
                  <a:rPr lang="de-DE" sz="850" dirty="0">
                    <a:solidFill>
                      <a:srgbClr val="000000"/>
                    </a:solidFill>
                    <a:latin typeface="Times New Roman" panose="02020603050405020304" pitchFamily="18" charset="0"/>
                  </a:rPr>
                  <a:t>L</a:t>
                </a:r>
                <a:r>
                  <a:rPr lang="de-DE" sz="850" dirty="0">
                    <a:solidFill>
                      <a:srgbClr val="000000"/>
                    </a:solidFill>
                    <a:effectLst/>
                    <a:latin typeface="Times New Roman" panose="02020603050405020304" pitchFamily="18" charset="0"/>
                  </a:rPr>
                  <a:t>est dann die Karte „Die Rettung des Prinzen“ vor.</a:t>
                </a:r>
              </a:p>
              <a:p>
                <a:pPr algn="just"/>
                <a:endParaRPr lang="de-DE" sz="60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Ein Troll ist ein starker Gegner, auch für eine Gruppe von Helden. Er hat </a:t>
                </a:r>
                <a:r>
                  <a:rPr lang="de-DE" sz="850" b="1" dirty="0">
                    <a:solidFill>
                      <a:srgbClr val="000000"/>
                    </a:solidFill>
                    <a:effectLst/>
                    <a:latin typeface="Times New Roman" panose="02020603050405020304" pitchFamily="18" charset="0"/>
                  </a:rPr>
                  <a:t>12 Willenspunkte</a:t>
                </a:r>
                <a:r>
                  <a:rPr lang="de-DE" sz="850" dirty="0">
                    <a:solidFill>
                      <a:srgbClr val="000000"/>
                    </a:solidFill>
                    <a:effectLst/>
                    <a:latin typeface="Times New Roman" panose="02020603050405020304" pitchFamily="18" charset="0"/>
                  </a:rPr>
                  <a:t>, </a:t>
                </a:r>
                <a:r>
                  <a:rPr lang="de-DE" sz="850" b="1" dirty="0">
                    <a:solidFill>
                      <a:srgbClr val="000000"/>
                    </a:solidFill>
                    <a:effectLst/>
                    <a:latin typeface="Times New Roman" panose="02020603050405020304" pitchFamily="18" charset="0"/>
                  </a:rPr>
                  <a:t>14 Stärkepunkt</a:t>
                </a:r>
                <a:r>
                  <a:rPr lang="de-DE" sz="850" dirty="0">
                    <a:solidFill>
                      <a:srgbClr val="000000"/>
                    </a:solidFill>
                    <a:effectLst/>
                    <a:latin typeface="Times New Roman" panose="02020603050405020304" pitchFamily="18" charset="0"/>
                  </a:rPr>
                  <a:t>e und würfelt mit </a:t>
                </a:r>
                <a:r>
                  <a:rPr lang="de-DE" sz="850" b="1" dirty="0">
                    <a:solidFill>
                      <a:srgbClr val="000000"/>
                    </a:solidFill>
                    <a:effectLst/>
                    <a:latin typeface="Times New Roman" panose="02020603050405020304" pitchFamily="18" charset="0"/>
                  </a:rPr>
                  <a:t>3 roten Würfeln</a:t>
                </a:r>
                <a:r>
                  <a:rPr lang="de-DE" sz="850" dirty="0">
                    <a:solidFill>
                      <a:srgbClr val="000000"/>
                    </a:solidFill>
                    <a:effectLst/>
                    <a:latin typeface="Times New Roman" panose="02020603050405020304" pitchFamily="18" charset="0"/>
                  </a:rPr>
                  <a:t> solange er mehr als 6 Willenspunkte hat. Gleiche Würfelwerte werden addiert. Der Troll wählt immer den höchsten Wert, egal ob dieser durch mehrere gleiche Würfelwerte oder einen einzelnen Würfelwert erreicht wurde.</a:t>
                </a:r>
              </a:p>
              <a:p>
                <a:pPr algn="just"/>
                <a:endParaRPr lang="de-DE" sz="30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Bevor ihr es mit einem Troll aufnehmen könnt, müsst ihr</a:t>
                </a:r>
              </a:p>
              <a:p>
                <a:pPr algn="just"/>
                <a:r>
                  <a:rPr lang="de-DE" sz="850" dirty="0">
                    <a:solidFill>
                      <a:srgbClr val="000000"/>
                    </a:solidFill>
                    <a:effectLst/>
                    <a:latin typeface="Times New Roman" panose="02020603050405020304" pitchFamily="18" charset="0"/>
                  </a:rPr>
                  <a:t>stärker werden.</a:t>
                </a:r>
              </a:p>
              <a:p>
                <a:pPr algn="just"/>
                <a:endParaRPr lang="de-DE" sz="600" dirty="0">
                  <a:solidFill>
                    <a:srgbClr val="000000"/>
                  </a:solidFill>
                  <a:effectLst/>
                  <a:latin typeface="Times New Roman" panose="02020603050405020304" pitchFamily="18" charset="0"/>
                </a:endParaRPr>
              </a:p>
              <a:p>
                <a:pPr algn="just"/>
                <a:r>
                  <a:rPr lang="de-DE" sz="850" b="1" dirty="0">
                    <a:solidFill>
                      <a:srgbClr val="000000"/>
                    </a:solidFill>
                    <a:effectLst/>
                    <a:latin typeface="Times New Roman" panose="02020603050405020304" pitchFamily="18" charset="0"/>
                  </a:rPr>
                  <a:t>Aufgabe</a:t>
                </a:r>
                <a:r>
                  <a:rPr lang="de-DE" sz="850" dirty="0">
                    <a:solidFill>
                      <a:srgbClr val="000000"/>
                    </a:solidFill>
                    <a:effectLst/>
                    <a:latin typeface="Times New Roman" panose="02020603050405020304" pitchFamily="18" charset="0"/>
                  </a:rPr>
                  <a:t>:</a:t>
                </a:r>
              </a:p>
              <a:p>
                <a:pPr algn="just"/>
                <a:r>
                  <a:rPr lang="de-DE" sz="850" dirty="0">
                    <a:solidFill>
                      <a:srgbClr val="000000"/>
                    </a:solidFill>
                    <a:effectLst/>
                    <a:latin typeface="Times New Roman" panose="02020603050405020304" pitchFamily="18" charset="0"/>
                  </a:rPr>
                  <a:t>Findet die Hexe Reka im Nebel und fragt sie um Rat. Lest die Karte „Reka“ vor, sobald ein Held mit der Hexe auf demselben Feld steht.</a:t>
                </a:r>
              </a:p>
            </p:txBody>
          </p:sp>
          <p:cxnSp>
            <p:nvCxnSpPr>
              <p:cNvPr id="1038079691" name="Aufgabe-Linie unten">
                <a:extLst>
                  <a:ext uri="{FF2B5EF4-FFF2-40B4-BE49-F238E27FC236}">
                    <a16:creationId xmlns:a16="http://schemas.microsoft.com/office/drawing/2014/main" id="{8F894E82-6758-ED61-33A9-9114433335D8}"/>
                  </a:ext>
                </a:extLst>
              </p:cNvPr>
              <p:cNvCxnSpPr>
                <a:cxnSpLocks/>
              </p:cNvCxnSpPr>
              <p:nvPr/>
            </p:nvCxnSpPr>
            <p:spPr>
              <a:xfrm>
                <a:off x="3847165" y="2828879"/>
                <a:ext cx="2741987" cy="0"/>
              </a:xfrm>
              <a:prstGeom prst="line">
                <a:avLst/>
              </a:prstGeom>
              <a:ln w="31750" cmpd="thinThick">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8079692" name="Aufgabe-Linie oben">
                <a:extLst>
                  <a:ext uri="{FF2B5EF4-FFF2-40B4-BE49-F238E27FC236}">
                    <a16:creationId xmlns:a16="http://schemas.microsoft.com/office/drawing/2014/main" id="{475C33C1-21AC-22DF-C2E4-E1F6C776C97D}"/>
                  </a:ext>
                </a:extLst>
              </p:cNvPr>
              <p:cNvCxnSpPr>
                <a:cxnSpLocks/>
              </p:cNvCxnSpPr>
              <p:nvPr/>
            </p:nvCxnSpPr>
            <p:spPr>
              <a:xfrm>
                <a:off x="3847165" y="1974556"/>
                <a:ext cx="2741987" cy="0"/>
              </a:xfrm>
              <a:prstGeom prst="line">
                <a:avLst/>
              </a:prstGeom>
              <a:ln w="31750" cmpd="thickThin">
                <a:solidFill>
                  <a:schemeClr val="tx1"/>
                </a:solidFill>
              </a:ln>
            </p:spPr>
            <p:style>
              <a:lnRef idx="1">
                <a:schemeClr val="accent1"/>
              </a:lnRef>
              <a:fillRef idx="0">
                <a:schemeClr val="accent1"/>
              </a:fillRef>
              <a:effectRef idx="0">
                <a:schemeClr val="accent1"/>
              </a:effectRef>
              <a:fontRef idx="minor">
                <a:schemeClr val="tx1"/>
              </a:fontRef>
            </p:style>
          </p:cxnSp>
          <p:pic>
            <p:nvPicPr>
              <p:cNvPr id="1038079693" name="Abschlussgrafik" hidden="1">
                <a:extLst>
                  <a:ext uri="{FF2B5EF4-FFF2-40B4-BE49-F238E27FC236}">
                    <a16:creationId xmlns:a16="http://schemas.microsoft.com/office/drawing/2014/main" id="{4924A93B-D23D-FDD7-3194-523BB56ADCB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32360" y="4735198"/>
                <a:ext cx="1371600" cy="290830"/>
              </a:xfrm>
              <a:prstGeom prst="rect">
                <a:avLst/>
              </a:prstGeom>
              <a:noFill/>
              <a:ln>
                <a:noFill/>
              </a:ln>
            </p:spPr>
          </p:pic>
          <p:sp>
            <p:nvSpPr>
              <p:cNvPr id="1038079694" name="Textfeld Würfelereignis 5&amp;6" hidden="1">
                <a:extLst>
                  <a:ext uri="{FF2B5EF4-FFF2-40B4-BE49-F238E27FC236}">
                    <a16:creationId xmlns:a16="http://schemas.microsoft.com/office/drawing/2014/main" id="{3F83AACD-F047-7084-3060-86EFB46CBA8E}"/>
                  </a:ext>
                </a:extLst>
              </p:cNvPr>
              <p:cNvSpPr txBox="1"/>
              <p:nvPr/>
            </p:nvSpPr>
            <p:spPr>
              <a:xfrm>
                <a:off x="4271082" y="3613835"/>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5&amp;6</a:t>
                </a:r>
              </a:p>
            </p:txBody>
          </p:sp>
          <p:pic>
            <p:nvPicPr>
              <p:cNvPr id="1038079695" name="Würfel 6" hidden="1">
                <a:extLst>
                  <a:ext uri="{FF2B5EF4-FFF2-40B4-BE49-F238E27FC236}">
                    <a16:creationId xmlns:a16="http://schemas.microsoft.com/office/drawing/2014/main" id="{21083F09-A2B8-1838-5283-48A7CE75B2D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3811" y="3663873"/>
                <a:ext cx="148590" cy="147955"/>
              </a:xfrm>
              <a:prstGeom prst="rect">
                <a:avLst/>
              </a:prstGeom>
              <a:noFill/>
              <a:ln>
                <a:noFill/>
              </a:ln>
            </p:spPr>
          </p:pic>
          <p:pic>
            <p:nvPicPr>
              <p:cNvPr id="1038079696" name="Würfel 5" hidden="1">
                <a:extLst>
                  <a:ext uri="{FF2B5EF4-FFF2-40B4-BE49-F238E27FC236}">
                    <a16:creationId xmlns:a16="http://schemas.microsoft.com/office/drawing/2014/main" id="{EA47A43E-6B1E-C083-4D7E-FBFCE1465506}"/>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36068" y="3662221"/>
                <a:ext cx="147955" cy="147955"/>
              </a:xfrm>
              <a:prstGeom prst="rect">
                <a:avLst/>
              </a:prstGeom>
              <a:noFill/>
              <a:ln>
                <a:noFill/>
              </a:ln>
            </p:spPr>
          </p:pic>
          <p:sp>
            <p:nvSpPr>
              <p:cNvPr id="1038079697" name="Box: Würfelereignis 5&amp;6" hidden="1">
                <a:extLst>
                  <a:ext uri="{FF2B5EF4-FFF2-40B4-BE49-F238E27FC236}">
                    <a16:creationId xmlns:a16="http://schemas.microsoft.com/office/drawing/2014/main" id="{90AC3972-2349-2FBD-2CE9-05C952497D44}"/>
                  </a:ext>
                </a:extLst>
              </p:cNvPr>
              <p:cNvSpPr/>
              <p:nvPr/>
            </p:nvSpPr>
            <p:spPr>
              <a:xfrm>
                <a:off x="3897676" y="3614122"/>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98" name="Textfeld Würfelereignis 3&amp;4" hidden="1">
                <a:extLst>
                  <a:ext uri="{FF2B5EF4-FFF2-40B4-BE49-F238E27FC236}">
                    <a16:creationId xmlns:a16="http://schemas.microsoft.com/office/drawing/2014/main" id="{603934C4-03E0-AE32-4D4B-B3A06D0CE726}"/>
                  </a:ext>
                </a:extLst>
              </p:cNvPr>
              <p:cNvSpPr txBox="1"/>
              <p:nvPr/>
            </p:nvSpPr>
            <p:spPr>
              <a:xfrm>
                <a:off x="4276475" y="3069307"/>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3&amp;4</a:t>
                </a:r>
              </a:p>
            </p:txBody>
          </p:sp>
          <p:pic>
            <p:nvPicPr>
              <p:cNvPr id="1038079699" name="Würfel 4" hidden="1">
                <a:extLst>
                  <a:ext uri="{FF2B5EF4-FFF2-40B4-BE49-F238E27FC236}">
                    <a16:creationId xmlns:a16="http://schemas.microsoft.com/office/drawing/2014/main" id="{1E83DE11-EF26-094C-C72E-C1135D6D955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31694" y="3116469"/>
                <a:ext cx="144780" cy="148590"/>
              </a:xfrm>
              <a:prstGeom prst="rect">
                <a:avLst/>
              </a:prstGeom>
              <a:noFill/>
              <a:ln>
                <a:noFill/>
              </a:ln>
            </p:spPr>
          </p:pic>
          <p:pic>
            <p:nvPicPr>
              <p:cNvPr id="1038079700" name="Würfel 3" hidden="1">
                <a:extLst>
                  <a:ext uri="{FF2B5EF4-FFF2-40B4-BE49-F238E27FC236}">
                    <a16:creationId xmlns:a16="http://schemas.microsoft.com/office/drawing/2014/main" id="{8B154C27-18DC-B3E2-C32A-0CFA07254DF7}"/>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7885" y="3116469"/>
                <a:ext cx="147320" cy="148590"/>
              </a:xfrm>
              <a:prstGeom prst="rect">
                <a:avLst/>
              </a:prstGeom>
              <a:noFill/>
              <a:ln>
                <a:noFill/>
              </a:ln>
            </p:spPr>
          </p:pic>
          <p:sp>
            <p:nvSpPr>
              <p:cNvPr id="1038079701" name="Box: Würfelereignis 3&amp;4" hidden="1">
                <a:extLst>
                  <a:ext uri="{FF2B5EF4-FFF2-40B4-BE49-F238E27FC236}">
                    <a16:creationId xmlns:a16="http://schemas.microsoft.com/office/drawing/2014/main" id="{77CB6186-27C6-8008-4228-0F9F431D10D2}"/>
                  </a:ext>
                </a:extLst>
              </p:cNvPr>
              <p:cNvSpPr/>
              <p:nvPr/>
            </p:nvSpPr>
            <p:spPr>
              <a:xfrm>
                <a:off x="3897676" y="3076689"/>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702" name="Textfeld Würfelereignis 1&amp;2" hidden="1">
                <a:extLst>
                  <a:ext uri="{FF2B5EF4-FFF2-40B4-BE49-F238E27FC236}">
                    <a16:creationId xmlns:a16="http://schemas.microsoft.com/office/drawing/2014/main" id="{8A96CE00-9E2D-84DC-9A22-90C0AA7EF2D4}"/>
                  </a:ext>
                </a:extLst>
              </p:cNvPr>
              <p:cNvSpPr txBox="1"/>
              <p:nvPr/>
            </p:nvSpPr>
            <p:spPr>
              <a:xfrm>
                <a:off x="4276475" y="2544036"/>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1&amp;2</a:t>
                </a:r>
              </a:p>
            </p:txBody>
          </p:sp>
          <p:pic>
            <p:nvPicPr>
              <p:cNvPr id="1038079703" name="Würfel 2" hidden="1">
                <a:extLst>
                  <a:ext uri="{FF2B5EF4-FFF2-40B4-BE49-F238E27FC236}">
                    <a16:creationId xmlns:a16="http://schemas.microsoft.com/office/drawing/2014/main" id="{A84C5E5E-1BE9-23BE-BAB7-167A9AA32895}"/>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27250" y="2586696"/>
                <a:ext cx="149225" cy="148590"/>
              </a:xfrm>
              <a:prstGeom prst="rect">
                <a:avLst/>
              </a:prstGeom>
              <a:noFill/>
              <a:ln>
                <a:noFill/>
              </a:ln>
            </p:spPr>
          </p:pic>
          <p:pic>
            <p:nvPicPr>
              <p:cNvPr id="1038079704" name="Würfel 1" hidden="1">
                <a:extLst>
                  <a:ext uri="{FF2B5EF4-FFF2-40B4-BE49-F238E27FC236}">
                    <a16:creationId xmlns:a16="http://schemas.microsoft.com/office/drawing/2014/main" id="{A14942D3-B6D5-C0E5-063F-C0E613100787}"/>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939243" y="2589996"/>
                <a:ext cx="144780" cy="148590"/>
              </a:xfrm>
              <a:prstGeom prst="rect">
                <a:avLst/>
              </a:prstGeom>
              <a:noFill/>
              <a:ln>
                <a:noFill/>
              </a:ln>
            </p:spPr>
          </p:pic>
          <p:sp>
            <p:nvSpPr>
              <p:cNvPr id="1038079705" name="Box: Würfelereignis 1&amp;2" hidden="1">
                <a:extLst>
                  <a:ext uri="{FF2B5EF4-FFF2-40B4-BE49-F238E27FC236}">
                    <a16:creationId xmlns:a16="http://schemas.microsoft.com/office/drawing/2014/main" id="{304A3587-8780-715D-6C9B-616D5145F706}"/>
                  </a:ext>
                </a:extLst>
              </p:cNvPr>
              <p:cNvSpPr/>
              <p:nvPr/>
            </p:nvSpPr>
            <p:spPr>
              <a:xfrm>
                <a:off x="3897676" y="2539543"/>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pic>
            <p:nvPicPr>
              <p:cNvPr id="1038079706" name="Pfeil Weiterlesen" hidden="1">
                <a:extLst>
                  <a:ext uri="{FF2B5EF4-FFF2-40B4-BE49-F238E27FC236}">
                    <a16:creationId xmlns:a16="http://schemas.microsoft.com/office/drawing/2014/main" id="{ECD185C5-BA52-474E-A633-3C2C7827B400}"/>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107806" y="4698384"/>
                <a:ext cx="446801" cy="284120"/>
              </a:xfrm>
              <a:prstGeom prst="rect">
                <a:avLst/>
              </a:prstGeom>
              <a:noFill/>
              <a:ln>
                <a:noFill/>
              </a:ln>
            </p:spPr>
          </p:pic>
          <p:sp>
            <p:nvSpPr>
              <p:cNvPr id="1038079707" name="Textfeld Weiterlesen">
                <a:extLst>
                  <a:ext uri="{FF2B5EF4-FFF2-40B4-BE49-F238E27FC236}">
                    <a16:creationId xmlns:a16="http://schemas.microsoft.com/office/drawing/2014/main" id="{AA3483E3-0BD5-C206-8FA9-DEC62708351E}"/>
                  </a:ext>
                </a:extLst>
              </p:cNvPr>
              <p:cNvSpPr txBox="1"/>
              <p:nvPr/>
            </p:nvSpPr>
            <p:spPr>
              <a:xfrm>
                <a:off x="3914494" y="4764513"/>
                <a:ext cx="2741987" cy="233910"/>
              </a:xfrm>
              <a:prstGeom prst="rect">
                <a:avLst/>
              </a:prstGeom>
              <a:noFill/>
            </p:spPr>
            <p:txBody>
              <a:bodyPr wrap="square" rtlCol="0">
                <a:spAutoFit/>
              </a:bodyPr>
              <a:lstStyle/>
              <a:p>
                <a:pPr marL="0" marR="0" lvl="0" indent="0" algn="r" defTabSz="986912" rtl="0" eaLnBrk="0" fontAlgn="base" latinLnBrk="0" hangingPunct="0">
                  <a:lnSpc>
                    <a:spcPct val="100000"/>
                  </a:lnSpc>
                  <a:spcBef>
                    <a:spcPct val="0"/>
                  </a:spcBef>
                  <a:spcAft>
                    <a:spcPct val="0"/>
                  </a:spcAft>
                  <a:buClrTx/>
                  <a:buSzTx/>
                  <a:buFontTx/>
                  <a:buNone/>
                  <a:tabLst/>
                  <a:defRPr/>
                </a:pPr>
                <a:r>
                  <a:rPr kumimoji="0" lang="de-DE" altLang="de-DE" sz="92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Lest jetzt weiter auf auf der Karte: Ausrüstung</a:t>
                </a:r>
              </a:p>
            </p:txBody>
          </p:sp>
        </p:grpSp>
        <p:grpSp>
          <p:nvGrpSpPr>
            <p:cNvPr id="1038079681" name="Vorderseite (links)">
              <a:extLst>
                <a:ext uri="{FF2B5EF4-FFF2-40B4-BE49-F238E27FC236}">
                  <a16:creationId xmlns:a16="http://schemas.microsoft.com/office/drawing/2014/main" id="{840EEDDF-4E88-ED57-D38B-1F342809257C}"/>
                </a:ext>
              </a:extLst>
            </p:cNvPr>
            <p:cNvGrpSpPr/>
            <p:nvPr/>
          </p:nvGrpSpPr>
          <p:grpSpPr>
            <a:xfrm>
              <a:off x="903186" y="845721"/>
              <a:ext cx="2876650" cy="4046633"/>
              <a:chOff x="903186" y="845721"/>
              <a:chExt cx="2876650" cy="4046633"/>
            </a:xfrm>
          </p:grpSpPr>
          <p:pic>
            <p:nvPicPr>
              <p:cNvPr id="1038079682" name="Andor Logo oben" descr="Ein Bild, das Typografie, Symbol, Schrift, Logo enthält.&#10;&#10;Automatisch generierte Beschreibung">
                <a:extLst>
                  <a:ext uri="{FF2B5EF4-FFF2-40B4-BE49-F238E27FC236}">
                    <a16:creationId xmlns:a16="http://schemas.microsoft.com/office/drawing/2014/main" id="{E12AA9AA-DB5A-7E95-5A12-5D3ABCDBD633}"/>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09191" y="1191530"/>
                <a:ext cx="1464641" cy="545557"/>
              </a:xfrm>
              <a:prstGeom prst="rect">
                <a:avLst/>
              </a:prstGeom>
            </p:spPr>
          </p:pic>
          <p:sp>
            <p:nvSpPr>
              <p:cNvPr id="1038079683" name="Andor Logo Text">
                <a:extLst>
                  <a:ext uri="{FF2B5EF4-FFF2-40B4-BE49-F238E27FC236}">
                    <a16:creationId xmlns:a16="http://schemas.microsoft.com/office/drawing/2014/main" id="{4EEC1875-FE2D-4FB7-16F9-2FF4895A3575}"/>
                  </a:ext>
                </a:extLst>
              </p:cNvPr>
              <p:cNvSpPr txBox="1">
                <a:spLocks noChangeArrowheads="1"/>
              </p:cNvSpPr>
              <p:nvPr/>
            </p:nvSpPr>
            <p:spPr bwMode="auto">
              <a:xfrm>
                <a:off x="903186" y="845721"/>
                <a:ext cx="2876649" cy="567146"/>
              </a:xfrm>
              <a:prstGeom prst="rect">
                <a:avLst/>
              </a:prstGeom>
              <a:blipFill dpi="0" rotWithShape="1">
                <a:blip r:embed="rId12">
                  <a:alphaModFix amt="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8694" tIns="49347" rIns="98694" bIns="49347" numCol="1" anchor="t" anchorCtr="0" compatLnSpc="1">
                <a:prstTxWarp prst="textNoShape">
                  <a:avLst/>
                </a:prstTxWarp>
              </a:bodyPr>
              <a:lstStyle/>
              <a:p>
                <a:pPr algn="ctr" defTabSz="986912" eaLnBrk="0" fontAlgn="base" hangingPunct="0">
                  <a:lnSpc>
                    <a:spcPts val="1000"/>
                  </a:lnSpc>
                  <a:spcBef>
                    <a:spcPct val="0"/>
                  </a:spcBef>
                  <a:spcAft>
                    <a:spcPct val="0"/>
                  </a:spcAft>
                </a:pP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Die</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200" cap="small" dirty="0">
                    <a:latin typeface="Times New Roman" panose="02020603050405020304" pitchFamily="18" charset="0"/>
                    <a:ea typeface="Times New Roman" panose="02020603050405020304" pitchFamily="18" charset="0"/>
                    <a:cs typeface="Times New Roman" panose="02020603050405020304" pitchFamily="18" charset="0"/>
                  </a:rPr>
                  <a:t>Legenden</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Von</a:t>
                </a:r>
                <a:endParaRPr lang="de-DE" altLang="de-DE" sz="1000" cap="small" dirty="0">
                  <a:latin typeface="Arial" panose="020B0604020202020204" pitchFamily="34" charset="0"/>
                </a:endParaRPr>
              </a:p>
            </p:txBody>
          </p:sp>
          <p:sp>
            <p:nvSpPr>
              <p:cNvPr id="1038079684" name="Box: Legendenkarten-Auflistung" hidden="1">
                <a:extLst>
                  <a:ext uri="{FF2B5EF4-FFF2-40B4-BE49-F238E27FC236}">
                    <a16:creationId xmlns:a16="http://schemas.microsoft.com/office/drawing/2014/main" id="{BB59503A-7828-A358-8214-1B377DCF96F5}"/>
                  </a:ext>
                </a:extLst>
              </p:cNvPr>
              <p:cNvSpPr/>
              <p:nvPr/>
            </p:nvSpPr>
            <p:spPr>
              <a:xfrm>
                <a:off x="1043653" y="4066854"/>
                <a:ext cx="2595716" cy="82550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85" name="Anlegedreieck Legendenleiste" hidden="1">
                <a:extLst>
                  <a:ext uri="{FF2B5EF4-FFF2-40B4-BE49-F238E27FC236}">
                    <a16:creationId xmlns:a16="http://schemas.microsoft.com/office/drawing/2014/main" id="{0E649AB1-FF95-9FD1-BFEE-5DD21A72A87E}"/>
                  </a:ext>
                </a:extLst>
              </p:cNvPr>
              <p:cNvSpPr/>
              <p:nvPr/>
            </p:nvSpPr>
            <p:spPr>
              <a:xfrm rot="2706854">
                <a:off x="1152086" y="3160965"/>
                <a:ext cx="632783" cy="632783"/>
              </a:xfrm>
              <a:prstGeom prst="rtTriangle">
                <a:avLst/>
              </a:prstGeom>
              <a:solidFill>
                <a:schemeClr val="bg1"/>
              </a:solidFill>
              <a:ln w="31750"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38079686" name="Legendekarten-Anweisung">
                <a:extLst>
                  <a:ext uri="{FF2B5EF4-FFF2-40B4-BE49-F238E27FC236}">
                    <a16:creationId xmlns:a16="http://schemas.microsoft.com/office/drawing/2014/main" id="{6D89F106-A4EC-DCB2-A47F-3CF64677E65F}"/>
                  </a:ext>
                </a:extLst>
              </p:cNvPr>
              <p:cNvSpPr txBox="1">
                <a:spLocks noChangeArrowheads="1"/>
              </p:cNvSpPr>
              <p:nvPr/>
            </p:nvSpPr>
            <p:spPr bwMode="auto">
              <a:xfrm>
                <a:off x="1043653" y="4085091"/>
                <a:ext cx="2595716" cy="462280"/>
              </a:xfrm>
              <a:prstGeom prst="rect">
                <a:avLst/>
              </a:prstGeom>
              <a:noFill/>
              <a:ln w="9525">
                <a:noFill/>
                <a:miter lim="800000"/>
                <a:headEnd/>
                <a:tailEnd/>
              </a:ln>
            </p:spPr>
            <p:txBody>
              <a:bodyPr rot="0" vert="horz" wrap="square" lIns="91440" tIns="45720" rIns="91440" bIns="45720" anchor="t" anchorCtr="0">
                <a:noAutofit/>
              </a:bodyPr>
              <a:lstStyle/>
              <a:p>
                <a:pPr algn="ctr"/>
                <a:r>
                  <a:rPr lang="de-DE" sz="1000" dirty="0">
                    <a:effectLst/>
                    <a:latin typeface="Times New Roman" panose="02020603050405020304" pitchFamily="18" charset="0"/>
                    <a:ea typeface="Times New Roman" panose="02020603050405020304" pitchFamily="18" charset="0"/>
                    <a:cs typeface="Times New Roman" panose="02020603050405020304" pitchFamily="18" charset="0"/>
                  </a:rPr>
                  <a:t>Diese Karte wird aufgedeckt, wenn der Gor auf Feld 18 besiegt wurde</a:t>
                </a:r>
                <a:endParaRPr lang="de-DE" sz="1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038079687" name="Legendenleisten-Nummernfeld">
                <a:extLst>
                  <a:ext uri="{FF2B5EF4-FFF2-40B4-BE49-F238E27FC236}">
                    <a16:creationId xmlns:a16="http://schemas.microsoft.com/office/drawing/2014/main" id="{CC57EB95-C947-9837-A27C-63E052759F09}"/>
                  </a:ext>
                </a:extLst>
              </p:cNvPr>
              <p:cNvSpPr/>
              <p:nvPr/>
            </p:nvSpPr>
            <p:spPr>
              <a:xfrm>
                <a:off x="1329489" y="3027981"/>
                <a:ext cx="2165685" cy="914400"/>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88" name="Legendeleisten-Nummer">
                <a:extLst>
                  <a:ext uri="{FF2B5EF4-FFF2-40B4-BE49-F238E27FC236}">
                    <a16:creationId xmlns:a16="http://schemas.microsoft.com/office/drawing/2014/main" id="{C9302924-2B7C-B9FD-7BCD-E79EB1992801}"/>
                  </a:ext>
                </a:extLst>
              </p:cNvPr>
              <p:cNvSpPr txBox="1">
                <a:spLocks noChangeArrowheads="1"/>
              </p:cNvSpPr>
              <p:nvPr/>
            </p:nvSpPr>
            <p:spPr bwMode="auto">
              <a:xfrm>
                <a:off x="1450624" y="3279508"/>
                <a:ext cx="1923413" cy="353749"/>
              </a:xfrm>
              <a:prstGeom prst="rect">
                <a:avLst/>
              </a:prstGeom>
              <a:noFill/>
              <a:ln w="9525">
                <a:noFill/>
                <a:miter lim="800000"/>
                <a:headEnd/>
                <a:tailEnd/>
              </a:ln>
            </p:spPr>
            <p:txBody>
              <a:bodyPr rot="0" vert="horz" wrap="square" lIns="91440" tIns="45720" rIns="91440" bIns="45720" anchor="t" anchorCtr="0">
                <a:noAutofit/>
              </a:bodyPr>
              <a:lstStyle/>
              <a:p>
                <a:pPr algn="ctr"/>
                <a:r>
                  <a:rPr lang="de-DE" b="1" dirty="0">
                    <a:effectLst/>
                    <a:latin typeface="Times New Roman" panose="02020603050405020304" pitchFamily="18" charset="0"/>
                    <a:ea typeface="Times New Roman" panose="02020603050405020304" pitchFamily="18" charset="0"/>
                    <a:cs typeface="Times New Roman" panose="02020603050405020304" pitchFamily="18" charset="0"/>
                  </a:rPr>
                  <a:t>Der Händler</a:t>
                </a:r>
              </a:p>
            </p:txBody>
          </p:sp>
          <p:sp>
            <p:nvSpPr>
              <p:cNvPr id="1038079689" name="Legenden-Name">
                <a:extLst>
                  <a:ext uri="{FF2B5EF4-FFF2-40B4-BE49-F238E27FC236}">
                    <a16:creationId xmlns:a16="http://schemas.microsoft.com/office/drawing/2014/main" id="{63117CAE-06EB-4B69-1B48-B2670CF5BD48}"/>
                  </a:ext>
                </a:extLst>
              </p:cNvPr>
              <p:cNvSpPr txBox="1">
                <a:spLocks noChangeArrowheads="1"/>
              </p:cNvSpPr>
              <p:nvPr/>
            </p:nvSpPr>
            <p:spPr bwMode="auto">
              <a:xfrm>
                <a:off x="903186" y="1758676"/>
                <a:ext cx="2876650" cy="1274793"/>
              </a:xfrm>
              <a:prstGeom prst="rect">
                <a:avLst/>
              </a:prstGeom>
              <a:noFill/>
              <a:ln w="9525">
                <a:noFill/>
                <a:miter lim="800000"/>
                <a:headEnd/>
                <a:tailEnd/>
              </a:ln>
            </p:spPr>
            <p:txBody>
              <a:bodyPr rot="0" vert="horz" wrap="square" lIns="98694" tIns="49347" rIns="98694" bIns="49347" anchor="t" anchorCtr="0">
                <a:noAutofit/>
              </a:bodyPr>
              <a:lstStyle/>
              <a:p>
                <a:pPr algn="ctr"/>
                <a:r>
                  <a:rPr lang="de-DE" dirty="0">
                    <a:latin typeface="Times New Roman" panose="02020603050405020304" pitchFamily="18" charset="0"/>
                    <a:ea typeface="Times New Roman" panose="02020603050405020304" pitchFamily="18" charset="0"/>
                    <a:cs typeface="Times New Roman" panose="02020603050405020304" pitchFamily="18" charset="0"/>
                  </a:rPr>
                  <a:t>Fan Legende</a:t>
                </a:r>
                <a:endParaRPr lang="de-DE"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pP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de-DE" b="1" dirty="0">
                    <a:latin typeface="Times New Roman" panose="02020603050405020304" pitchFamily="18" charset="0"/>
                    <a:ea typeface="Times New Roman" panose="02020603050405020304" pitchFamily="18" charset="0"/>
                    <a:cs typeface="Times New Roman" panose="02020603050405020304" pitchFamily="18" charset="0"/>
                  </a:rPr>
                  <a:t>Willkommen in Andor</a:t>
                </a:r>
              </a:p>
              <a:p>
                <a:pPr algn="ctr">
                  <a:spcBef>
                    <a:spcPts val="1295"/>
                  </a:spcBef>
                </a:pPr>
                <a:r>
                  <a:rPr lang="de-DE" b="1" dirty="0">
                    <a:latin typeface="Times New Roman" panose="02020603050405020304" pitchFamily="18" charset="0"/>
                    <a:ea typeface="Times New Roman" panose="02020603050405020304" pitchFamily="18" charset="0"/>
                    <a:cs typeface="Times New Roman" panose="02020603050405020304" pitchFamily="18" charset="0"/>
                  </a:rPr>
                  <a:t>Crashkurs</a:t>
                </a:r>
              </a:p>
            </p:txBody>
          </p:sp>
        </p:grpSp>
      </p:grpSp>
      <p:grpSp>
        <p:nvGrpSpPr>
          <p:cNvPr id="1084" name="Faltkarte oben">
            <a:extLst>
              <a:ext uri="{FF2B5EF4-FFF2-40B4-BE49-F238E27FC236}">
                <a16:creationId xmlns:a16="http://schemas.microsoft.com/office/drawing/2014/main" id="{B3858A7C-B2D6-352C-B2C5-8084C994CB36}"/>
              </a:ext>
            </a:extLst>
          </p:cNvPr>
          <p:cNvGrpSpPr/>
          <p:nvPr/>
        </p:nvGrpSpPr>
        <p:grpSpPr>
          <a:xfrm>
            <a:off x="440081" y="632296"/>
            <a:ext cx="6216405" cy="4393732"/>
            <a:chOff x="440081" y="632296"/>
            <a:chExt cx="6216405" cy="4393732"/>
          </a:xfrm>
        </p:grpSpPr>
        <p:grpSp>
          <p:nvGrpSpPr>
            <p:cNvPr id="39" name="Schere oben">
              <a:extLst>
                <a:ext uri="{FF2B5EF4-FFF2-40B4-BE49-F238E27FC236}">
                  <a16:creationId xmlns:a16="http://schemas.microsoft.com/office/drawing/2014/main" id="{83CE8C06-865B-6BCE-1E4D-ADB07DBFB6ED}"/>
                </a:ext>
              </a:extLst>
            </p:cNvPr>
            <p:cNvGrpSpPr/>
            <p:nvPr/>
          </p:nvGrpSpPr>
          <p:grpSpPr>
            <a:xfrm>
              <a:off x="440081" y="632296"/>
              <a:ext cx="372843" cy="154209"/>
              <a:chOff x="0" y="0"/>
              <a:chExt cx="344964" cy="142875"/>
            </a:xfrm>
          </p:grpSpPr>
          <p:pic>
            <p:nvPicPr>
              <p:cNvPr id="40" name="Schere Grafik">
                <a:extLst>
                  <a:ext uri="{FF2B5EF4-FFF2-40B4-BE49-F238E27FC236}">
                    <a16:creationId xmlns:a16="http://schemas.microsoft.com/office/drawing/2014/main" id="{580EDCCE-59B2-4747-2461-F90D131AB4B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280988" cy="142875"/>
              </a:xfrm>
              <a:prstGeom prst="rect">
                <a:avLst/>
              </a:prstGeom>
              <a:effectLst/>
            </p:spPr>
          </p:pic>
          <p:cxnSp>
            <p:nvCxnSpPr>
              <p:cNvPr id="41" name="Strichlinie Schere">
                <a:extLst>
                  <a:ext uri="{FF2B5EF4-FFF2-40B4-BE49-F238E27FC236}">
                    <a16:creationId xmlns:a16="http://schemas.microsoft.com/office/drawing/2014/main" id="{DC7A8234-F122-9FB3-8BFE-C2090EC1B692}"/>
                  </a:ext>
                </a:extLst>
              </p:cNvPr>
              <p:cNvCxnSpPr/>
              <p:nvPr/>
            </p:nvCxnSpPr>
            <p:spPr>
              <a:xfrm flipH="1">
                <a:off x="140494" y="73819"/>
                <a:ext cx="204470" cy="0"/>
              </a:xfrm>
              <a:prstGeom prst="line">
                <a:avLst/>
              </a:prstGeom>
              <a:ln w="6350">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44" name="Schneidelinie">
              <a:extLst>
                <a:ext uri="{FF2B5EF4-FFF2-40B4-BE49-F238E27FC236}">
                  <a16:creationId xmlns:a16="http://schemas.microsoft.com/office/drawing/2014/main" id="{F7476714-DCF3-2B38-0698-9B0D1372C097}"/>
                </a:ext>
              </a:extLst>
            </p:cNvPr>
            <p:cNvSpPr>
              <a:spLocks/>
            </p:cNvSpPr>
            <p:nvPr/>
          </p:nvSpPr>
          <p:spPr>
            <a:xfrm>
              <a:off x="903185" y="709402"/>
              <a:ext cx="5753301" cy="4316626"/>
            </a:xfrm>
            <a:prstGeom prst="rect">
              <a:avLst/>
            </a:prstGeom>
            <a:noFill/>
            <a:ln w="63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8694" tIns="49347" rIns="98694" bIns="49347" numCol="1" spcCol="0" rtlCol="0" fromWordArt="0" anchor="ctr" anchorCtr="0" forceAA="0" compatLnSpc="1">
              <a:prstTxWarp prst="textNoShape">
                <a:avLst/>
              </a:prstTxWarp>
              <a:noAutofit/>
            </a:bodyPr>
            <a:lstStyle/>
            <a:p>
              <a:endParaRPr lang="de-DE" sz="2115"/>
            </a:p>
          </p:txBody>
        </p:sp>
        <p:grpSp>
          <p:nvGrpSpPr>
            <p:cNvPr id="1083" name="Rückseite (rechts)">
              <a:extLst>
                <a:ext uri="{FF2B5EF4-FFF2-40B4-BE49-F238E27FC236}">
                  <a16:creationId xmlns:a16="http://schemas.microsoft.com/office/drawing/2014/main" id="{21D07376-F553-A7CE-DA82-53C6E150DE07}"/>
                </a:ext>
              </a:extLst>
            </p:cNvPr>
            <p:cNvGrpSpPr/>
            <p:nvPr/>
          </p:nvGrpSpPr>
          <p:grpSpPr>
            <a:xfrm>
              <a:off x="3779836" y="709401"/>
              <a:ext cx="2876649" cy="4316626"/>
              <a:chOff x="3779836" y="709401"/>
              <a:chExt cx="2876649" cy="4316626"/>
            </a:xfrm>
          </p:grpSpPr>
          <p:sp>
            <p:nvSpPr>
              <p:cNvPr id="42" name="Textfeld Beschreibung***">
                <a:extLst>
                  <a:ext uri="{FF2B5EF4-FFF2-40B4-BE49-F238E27FC236}">
                    <a16:creationId xmlns:a16="http://schemas.microsoft.com/office/drawing/2014/main" id="{974080A4-D66C-2DA7-0F14-C5AFB6F8EF9C}"/>
                  </a:ext>
                </a:extLst>
              </p:cNvPr>
              <p:cNvSpPr txBox="1">
                <a:spLocks noChangeArrowheads="1"/>
              </p:cNvSpPr>
              <p:nvPr/>
            </p:nvSpPr>
            <p:spPr bwMode="auto">
              <a:xfrm>
                <a:off x="3779836" y="709401"/>
                <a:ext cx="2876649" cy="4316626"/>
              </a:xfrm>
              <a:prstGeom prst="rect">
                <a:avLst/>
              </a:prstGeom>
              <a:noFill/>
              <a:ln w="6350">
                <a:solidFill>
                  <a:schemeClr val="bg1">
                    <a:lumMod val="8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8694" tIns="49347" rIns="98694" bIns="49347" numCol="1" anchor="t" anchorCtr="0" compatLnSpc="1">
                <a:prstTxWarp prst="textNoShape">
                  <a:avLst/>
                </a:prstTxWarp>
              </a:bodyPr>
              <a:lstStyle/>
              <a:p>
                <a:pPr algn="just" defTabSz="986912" eaLnBrk="0" fontAlgn="base" hangingPunct="0">
                  <a:spcBef>
                    <a:spcPct val="0"/>
                  </a:spcBef>
                  <a:spcAft>
                    <a:spcPct val="0"/>
                  </a:spcAft>
                </a:pPr>
                <a:endParaRPr lang="de-DE" altLang="de-DE" sz="5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Euch sollte aufgefallen sein, dass Gor/</a:t>
                </a:r>
                <a:r>
                  <a:rPr lang="de-DE" altLang="de-DE" sz="850" dirty="0" err="1">
                    <a:latin typeface="Times New Roman" panose="02020603050405020304" pitchFamily="18" charset="0"/>
                    <a:ea typeface="Times New Roman" panose="02020603050405020304" pitchFamily="18" charset="0"/>
                    <a:cs typeface="Times New Roman" panose="02020603050405020304" pitchFamily="18" charset="0"/>
                  </a:rPr>
                  <a:t>Skral</a:t>
                </a: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 auf den Feldern 30/33 hintereinander bleiben, wohingegen sich die beiden auf Feld 66/67 gegenseitig überspringen. Auf diese Weise können sich Kreaturen schneller fortbewegen. Eine solche Kette sollte rechtzeitig unterbrochen werden.</a:t>
                </a:r>
              </a:p>
              <a:p>
                <a:pPr algn="just" defTabSz="986912" eaLnBrk="0" fontAlgn="base" hangingPunct="0">
                  <a:spcBef>
                    <a:spcPct val="0"/>
                  </a:spcBef>
                  <a:spcAft>
                    <a:spcPct val="0"/>
                  </a:spcAft>
                </a:pPr>
                <a:endParaRPr lang="de-DE" altLang="de-DE" sz="850" dirty="0">
                  <a:latin typeface="Times New Roman" panose="02020603050405020304" pitchFamily="18" charset="0"/>
                  <a:ea typeface="Times New Roman" panose="02020603050405020304" pitchFamily="18" charset="0"/>
                  <a:cs typeface="Times New Roman" panose="02020603050405020304" pitchFamily="18" charset="0"/>
                </a:endParaRPr>
              </a:p>
              <a:p>
                <a:pPr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Ihr wisst jetzt:</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wie ihr eure Helden durch Andor bewegen könnt,</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wie ihr Kreaturen bekämpft und mit welchen Folgen,</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wie eure Helden stärker werden können,</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was es mit Brunnen und dem Nebel auf sich hat,</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wie ein Tag in Andor beginnt,</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dass ihr zusammenarbeiten müsst, um zu gewinnen.</a:t>
                </a:r>
              </a:p>
              <a:p>
                <a:pPr marL="72000" indent="-72000" algn="just" defTabSz="986912" eaLnBrk="0" fontAlgn="base" hangingPunct="0">
                  <a:spcBef>
                    <a:spcPct val="0"/>
                  </a:spcBef>
                  <a:spcAft>
                    <a:spcPct val="0"/>
                  </a:spcAft>
                  <a:buSzPct val="80000"/>
                  <a:buFont typeface="Arial" panose="020B0604020202020204" pitchFamily="34" charset="0"/>
                  <a:buChar char="•"/>
                </a:pPr>
                <a:endParaRPr lang="de-DE" altLang="de-DE" sz="850" dirty="0">
                  <a:latin typeface="Times New Roman" panose="02020603050405020304" pitchFamily="18" charset="0"/>
                  <a:ea typeface="Times New Roman" panose="02020603050405020304" pitchFamily="18" charset="0"/>
                  <a:cs typeface="Times New Roman" panose="02020603050405020304" pitchFamily="18" charset="0"/>
                </a:endParaRPr>
              </a:p>
              <a:p>
                <a:pPr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Ab sofort darf jeder Held </a:t>
                </a:r>
                <a:r>
                  <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rPr>
                  <a:t>am Tag bis zu 3 Überstunden </a:t>
                </a: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machen und hat damit bis zu 10 Stunden zur Verfügung. Jede Überstunde kostet </a:t>
                </a:r>
                <a:r>
                  <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rPr>
                  <a:t>2 Willenspunkte</a:t>
                </a: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 jedoch darf ein Held sich </a:t>
                </a:r>
                <a:r>
                  <a:rPr lang="de-DE" altLang="de-DE" sz="850" dirty="0" err="1">
                    <a:latin typeface="Times New Roman" panose="02020603050405020304" pitchFamily="18" charset="0"/>
                    <a:ea typeface="Times New Roman" panose="02020603050405020304" pitchFamily="18" charset="0"/>
                    <a:cs typeface="Times New Roman" panose="02020603050405020304" pitchFamily="18" charset="0"/>
                  </a:rPr>
                  <a:t>daruch</a:t>
                </a: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 nicht selbst auf 0 Willenspunkte bringen.</a:t>
                </a:r>
              </a:p>
              <a:p>
                <a:pPr algn="just" defTabSz="986912" eaLnBrk="0" fontAlgn="base" hangingPunct="0">
                  <a:spcBef>
                    <a:spcPct val="0"/>
                  </a:spcBef>
                  <a:spcAft>
                    <a:spcPct val="0"/>
                  </a:spcAft>
                </a:pPr>
                <a:endParaRPr lang="de-DE" altLang="de-DE" sz="850" dirty="0">
                  <a:latin typeface="Times New Roman" panose="02020603050405020304" pitchFamily="18" charset="0"/>
                  <a:ea typeface="Times New Roman" panose="02020603050405020304" pitchFamily="18" charset="0"/>
                  <a:cs typeface="Times New Roman" panose="02020603050405020304" pitchFamily="18" charset="0"/>
                </a:endParaRPr>
              </a:p>
              <a:p>
                <a:pPr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Eure </a:t>
                </a:r>
                <a:r>
                  <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rPr>
                  <a:t>Aufgabe</a:t>
                </a: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 ist es, Prinz </a:t>
                </a:r>
                <a:r>
                  <a:rPr lang="de-DE" altLang="de-DE" sz="850" dirty="0" err="1">
                    <a:latin typeface="Times New Roman" panose="02020603050405020304" pitchFamily="18" charset="0"/>
                    <a:ea typeface="Times New Roman" panose="02020603050405020304" pitchFamily="18" charset="0"/>
                    <a:cs typeface="Times New Roman" panose="02020603050405020304" pitchFamily="18" charset="0"/>
                  </a:rPr>
                  <a:t>Thorald</a:t>
                </a: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 zu finden und die Ursache für die Unruhe der Kreaturen zu beseitigen. Gleichzeitig müsst ihr die Burg verteidigen.</a:t>
                </a:r>
              </a:p>
              <a:p>
                <a:pPr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Die Legende endet:</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wenn ihr das Legendenziel erreicht habt (noch kennt ihr dieses nicht),</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wenn mehr Kreaturen in die Burg gelaufen sind, als ihr Goldene Schilde habt,</a:t>
                </a:r>
              </a:p>
              <a:p>
                <a:pPr marL="72000" indent="-72000" algn="just" defTabSz="986912" eaLnBrk="0" fontAlgn="base" hangingPunct="0">
                  <a:spcBef>
                    <a:spcPct val="0"/>
                  </a:spcBef>
                  <a:spcAft>
                    <a:spcPct val="0"/>
                  </a:spcAft>
                  <a:buSzPct val="80000"/>
                  <a:buFont typeface="Arial" panose="020B0604020202020204" pitchFamily="34" charset="0"/>
                  <a:buChar char="•"/>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wenn der Erzähler auf N vorgerückt ist.</a:t>
                </a:r>
              </a:p>
              <a:p>
                <a:pPr algn="just" defTabSz="986912" eaLnBrk="0" fontAlgn="base" hangingPunct="0">
                  <a:spcBef>
                    <a:spcPct val="0"/>
                  </a:spcBef>
                  <a:spcAft>
                    <a:spcPct val="0"/>
                  </a:spcAft>
                </a:pPr>
                <a:endParaRPr lang="de-DE" altLang="de-DE" sz="600" dirty="0">
                  <a:latin typeface="Times New Roman" panose="02020603050405020304" pitchFamily="18" charset="0"/>
                  <a:ea typeface="Times New Roman" panose="02020603050405020304" pitchFamily="18" charset="0"/>
                  <a:cs typeface="Times New Roman" panose="02020603050405020304" pitchFamily="18" charset="0"/>
                </a:endParaRPr>
              </a:p>
              <a:p>
                <a:pPr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Der Held, dessen Zeitstein sich auf dem </a:t>
                </a:r>
                <a:r>
                  <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rPr>
                  <a:t>Hahn</a:t>
                </a: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 befindet,</a:t>
                </a:r>
              </a:p>
              <a:p>
                <a:pPr algn="just" defTabSz="986912" eaLnBrk="0" fontAlgn="base" hangingPunct="0">
                  <a:spcBef>
                    <a:spcPct val="0"/>
                  </a:spcBef>
                  <a:spcAft>
                    <a:spcPct val="0"/>
                  </a:spcAft>
                </a:pPr>
                <a:r>
                  <a:rPr lang="de-DE" altLang="de-DE" sz="850" dirty="0">
                    <a:latin typeface="Times New Roman" panose="02020603050405020304" pitchFamily="18" charset="0"/>
                    <a:ea typeface="Times New Roman" panose="02020603050405020304" pitchFamily="18" charset="0"/>
                    <a:cs typeface="Times New Roman" panose="02020603050405020304" pitchFamily="18" charset="0"/>
                  </a:rPr>
                  <a:t>beginnt zuerst seinen Tag. Danach geht es der Reihe nach weiter.</a:t>
                </a:r>
              </a:p>
              <a:p>
                <a:pPr algn="just" defTabSz="986912" eaLnBrk="0" fontAlgn="base" hangingPunct="0">
                  <a:spcBef>
                    <a:spcPct val="0"/>
                  </a:spcBef>
                  <a:spcAft>
                    <a:spcPct val="0"/>
                  </a:spcAft>
                </a:pPr>
                <a:endParaRPr lang="de-DE" altLang="de-DE" sz="920" dirty="0">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62" name="Aufgabe-Linie unten">
                <a:extLst>
                  <a:ext uri="{FF2B5EF4-FFF2-40B4-BE49-F238E27FC236}">
                    <a16:creationId xmlns:a16="http://schemas.microsoft.com/office/drawing/2014/main" id="{DE82223D-D92D-28D0-597E-C94DA6D07F42}"/>
                  </a:ext>
                </a:extLst>
              </p:cNvPr>
              <p:cNvCxnSpPr>
                <a:cxnSpLocks/>
              </p:cNvCxnSpPr>
              <p:nvPr/>
            </p:nvCxnSpPr>
            <p:spPr>
              <a:xfrm>
                <a:off x="3847165" y="4505662"/>
                <a:ext cx="2741987" cy="0"/>
              </a:xfrm>
              <a:prstGeom prst="line">
                <a:avLst/>
              </a:prstGeom>
              <a:ln w="31750" cmpd="thinThick">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Aufgabe-Linie oben">
                <a:extLst>
                  <a:ext uri="{FF2B5EF4-FFF2-40B4-BE49-F238E27FC236}">
                    <a16:creationId xmlns:a16="http://schemas.microsoft.com/office/drawing/2014/main" id="{367C1632-25C0-CD6F-B0C7-199539853C9C}"/>
                  </a:ext>
                </a:extLst>
              </p:cNvPr>
              <p:cNvCxnSpPr>
                <a:cxnSpLocks/>
              </p:cNvCxnSpPr>
              <p:nvPr/>
            </p:nvCxnSpPr>
            <p:spPr>
              <a:xfrm>
                <a:off x="3847165" y="3244461"/>
                <a:ext cx="2741987" cy="0"/>
              </a:xfrm>
              <a:prstGeom prst="line">
                <a:avLst/>
              </a:prstGeom>
              <a:ln w="31750" cmpd="thickThin">
                <a:solidFill>
                  <a:schemeClr val="tx1"/>
                </a:solidFill>
              </a:ln>
            </p:spPr>
            <p:style>
              <a:lnRef idx="1">
                <a:schemeClr val="accent1"/>
              </a:lnRef>
              <a:fillRef idx="0">
                <a:schemeClr val="accent1"/>
              </a:fillRef>
              <a:effectRef idx="0">
                <a:schemeClr val="accent1"/>
              </a:effectRef>
              <a:fontRef idx="minor">
                <a:schemeClr val="tx1"/>
              </a:fontRef>
            </p:style>
          </p:cxnSp>
          <p:sp>
            <p:nvSpPr>
              <p:cNvPr id="1038079658" name="Textfeld Würfelereignis 5&amp;6" hidden="1">
                <a:extLst>
                  <a:ext uri="{FF2B5EF4-FFF2-40B4-BE49-F238E27FC236}">
                    <a16:creationId xmlns:a16="http://schemas.microsoft.com/office/drawing/2014/main" id="{6CF9BBDC-C22A-863E-4A3A-7AF515224B25}"/>
                  </a:ext>
                </a:extLst>
              </p:cNvPr>
              <p:cNvSpPr txBox="1"/>
              <p:nvPr/>
            </p:nvSpPr>
            <p:spPr>
              <a:xfrm>
                <a:off x="4271082" y="3613835"/>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5&amp;6</a:t>
                </a:r>
              </a:p>
            </p:txBody>
          </p:sp>
          <p:pic>
            <p:nvPicPr>
              <p:cNvPr id="1038079657" name="Würfel 6" hidden="1">
                <a:extLst>
                  <a:ext uri="{FF2B5EF4-FFF2-40B4-BE49-F238E27FC236}">
                    <a16:creationId xmlns:a16="http://schemas.microsoft.com/office/drawing/2014/main" id="{A6DEB045-F4EE-5317-B558-E208B536AA6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3811" y="3663873"/>
                <a:ext cx="148590" cy="147955"/>
              </a:xfrm>
              <a:prstGeom prst="rect">
                <a:avLst/>
              </a:prstGeom>
              <a:noFill/>
              <a:ln>
                <a:noFill/>
              </a:ln>
            </p:spPr>
          </p:pic>
          <p:pic>
            <p:nvPicPr>
              <p:cNvPr id="1038079655" name="Würfel 5" hidden="1">
                <a:extLst>
                  <a:ext uri="{FF2B5EF4-FFF2-40B4-BE49-F238E27FC236}">
                    <a16:creationId xmlns:a16="http://schemas.microsoft.com/office/drawing/2014/main" id="{B88FD3C8-9FD5-6C0D-E4A6-EFBD45B57A1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36068" y="3662221"/>
                <a:ext cx="147955" cy="147955"/>
              </a:xfrm>
              <a:prstGeom prst="rect">
                <a:avLst/>
              </a:prstGeom>
              <a:noFill/>
              <a:ln>
                <a:noFill/>
              </a:ln>
            </p:spPr>
          </p:pic>
          <p:sp>
            <p:nvSpPr>
              <p:cNvPr id="1038079656" name="Box: Würfelereignis 5&amp;6" hidden="1">
                <a:extLst>
                  <a:ext uri="{FF2B5EF4-FFF2-40B4-BE49-F238E27FC236}">
                    <a16:creationId xmlns:a16="http://schemas.microsoft.com/office/drawing/2014/main" id="{BA704175-44E0-55CF-BBCD-F505ED310610}"/>
                  </a:ext>
                </a:extLst>
              </p:cNvPr>
              <p:cNvSpPr/>
              <p:nvPr/>
            </p:nvSpPr>
            <p:spPr>
              <a:xfrm>
                <a:off x="3897676" y="3614122"/>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50" name="Textfeld Würfelereignis 3&amp;4" hidden="1">
                <a:extLst>
                  <a:ext uri="{FF2B5EF4-FFF2-40B4-BE49-F238E27FC236}">
                    <a16:creationId xmlns:a16="http://schemas.microsoft.com/office/drawing/2014/main" id="{538AA62E-6BE8-5D3E-FDF3-BCE90CD39BD0}"/>
                  </a:ext>
                </a:extLst>
              </p:cNvPr>
              <p:cNvSpPr txBox="1"/>
              <p:nvPr/>
            </p:nvSpPr>
            <p:spPr>
              <a:xfrm>
                <a:off x="4276475" y="3069307"/>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3&amp;4</a:t>
                </a:r>
              </a:p>
            </p:txBody>
          </p:sp>
          <p:pic>
            <p:nvPicPr>
              <p:cNvPr id="1038079654" name="Würfel 4" hidden="1">
                <a:extLst>
                  <a:ext uri="{FF2B5EF4-FFF2-40B4-BE49-F238E27FC236}">
                    <a16:creationId xmlns:a16="http://schemas.microsoft.com/office/drawing/2014/main" id="{D4EA138F-1145-4468-BB41-5C761740872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31694" y="3116469"/>
                <a:ext cx="144780" cy="148590"/>
              </a:xfrm>
              <a:prstGeom prst="rect">
                <a:avLst/>
              </a:prstGeom>
              <a:noFill/>
              <a:ln>
                <a:noFill/>
              </a:ln>
            </p:spPr>
          </p:pic>
          <p:pic>
            <p:nvPicPr>
              <p:cNvPr id="1038079653" name="Würfel 3" hidden="1">
                <a:extLst>
                  <a:ext uri="{FF2B5EF4-FFF2-40B4-BE49-F238E27FC236}">
                    <a16:creationId xmlns:a16="http://schemas.microsoft.com/office/drawing/2014/main" id="{A4D346EA-EDF6-7083-22D4-157C96B08415}"/>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7885" y="3116469"/>
                <a:ext cx="147320" cy="148590"/>
              </a:xfrm>
              <a:prstGeom prst="rect">
                <a:avLst/>
              </a:prstGeom>
              <a:noFill/>
              <a:ln>
                <a:noFill/>
              </a:ln>
            </p:spPr>
          </p:pic>
          <p:sp>
            <p:nvSpPr>
              <p:cNvPr id="1038079648" name="Box: Würfelereignis 3&amp;4" hidden="1">
                <a:extLst>
                  <a:ext uri="{FF2B5EF4-FFF2-40B4-BE49-F238E27FC236}">
                    <a16:creationId xmlns:a16="http://schemas.microsoft.com/office/drawing/2014/main" id="{7155914D-9FDA-63AB-97BE-EB5A811078E2}"/>
                  </a:ext>
                </a:extLst>
              </p:cNvPr>
              <p:cNvSpPr/>
              <p:nvPr/>
            </p:nvSpPr>
            <p:spPr>
              <a:xfrm>
                <a:off x="3897676" y="3076689"/>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46" name="Textfeld Würfelereignis 1&amp;2" hidden="1">
                <a:extLst>
                  <a:ext uri="{FF2B5EF4-FFF2-40B4-BE49-F238E27FC236}">
                    <a16:creationId xmlns:a16="http://schemas.microsoft.com/office/drawing/2014/main" id="{8F7D960A-D725-F381-E0CC-0AC1017C3704}"/>
                  </a:ext>
                </a:extLst>
              </p:cNvPr>
              <p:cNvSpPr txBox="1"/>
              <p:nvPr/>
            </p:nvSpPr>
            <p:spPr>
              <a:xfrm>
                <a:off x="4276475" y="2544036"/>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1&amp;2</a:t>
                </a:r>
              </a:p>
            </p:txBody>
          </p:sp>
          <p:pic>
            <p:nvPicPr>
              <p:cNvPr id="1038079645" name="Würfel 2" hidden="1">
                <a:extLst>
                  <a:ext uri="{FF2B5EF4-FFF2-40B4-BE49-F238E27FC236}">
                    <a16:creationId xmlns:a16="http://schemas.microsoft.com/office/drawing/2014/main" id="{74FF4E82-B49A-9AEF-7775-C742626CAD81}"/>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27250" y="2586696"/>
                <a:ext cx="149225" cy="148590"/>
              </a:xfrm>
              <a:prstGeom prst="rect">
                <a:avLst/>
              </a:prstGeom>
              <a:noFill/>
              <a:ln>
                <a:noFill/>
              </a:ln>
            </p:spPr>
          </p:pic>
          <p:pic>
            <p:nvPicPr>
              <p:cNvPr id="1038079644" name="Würfel 1" hidden="1">
                <a:extLst>
                  <a:ext uri="{FF2B5EF4-FFF2-40B4-BE49-F238E27FC236}">
                    <a16:creationId xmlns:a16="http://schemas.microsoft.com/office/drawing/2014/main" id="{2E283183-A4E7-E981-FD1C-A1B1E3EBF27B}"/>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939243" y="2589996"/>
                <a:ext cx="144780" cy="148590"/>
              </a:xfrm>
              <a:prstGeom prst="rect">
                <a:avLst/>
              </a:prstGeom>
              <a:noFill/>
              <a:ln>
                <a:noFill/>
              </a:ln>
            </p:spPr>
          </p:pic>
          <p:sp>
            <p:nvSpPr>
              <p:cNvPr id="1038079642" name="Box: Würfelereignis 1&amp;2" hidden="1">
                <a:extLst>
                  <a:ext uri="{FF2B5EF4-FFF2-40B4-BE49-F238E27FC236}">
                    <a16:creationId xmlns:a16="http://schemas.microsoft.com/office/drawing/2014/main" id="{2D1ABC35-866A-D23C-5FB3-7BB15AA0F3D8}"/>
                  </a:ext>
                </a:extLst>
              </p:cNvPr>
              <p:cNvSpPr/>
              <p:nvPr/>
            </p:nvSpPr>
            <p:spPr>
              <a:xfrm>
                <a:off x="3897676" y="2539543"/>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pic>
            <p:nvPicPr>
              <p:cNvPr id="1082" name="Pfeil Weiterlesen" hidden="1">
                <a:extLst>
                  <a:ext uri="{FF2B5EF4-FFF2-40B4-BE49-F238E27FC236}">
                    <a16:creationId xmlns:a16="http://schemas.microsoft.com/office/drawing/2014/main" id="{AD84D447-A6A8-5301-7323-E3B32873C887}"/>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107806" y="4741271"/>
                <a:ext cx="446801" cy="284120"/>
              </a:xfrm>
              <a:prstGeom prst="rect">
                <a:avLst/>
              </a:prstGeom>
              <a:noFill/>
              <a:ln>
                <a:noFill/>
              </a:ln>
            </p:spPr>
          </p:pic>
          <p:sp>
            <p:nvSpPr>
              <p:cNvPr id="1038079665" name="Textfeld Weiterlesen" hidden="1">
                <a:extLst>
                  <a:ext uri="{FF2B5EF4-FFF2-40B4-BE49-F238E27FC236}">
                    <a16:creationId xmlns:a16="http://schemas.microsoft.com/office/drawing/2014/main" id="{FBA1E422-46B7-AC5C-E485-F97EF951C121}"/>
                  </a:ext>
                </a:extLst>
              </p:cNvPr>
              <p:cNvSpPr txBox="1"/>
              <p:nvPr/>
            </p:nvSpPr>
            <p:spPr>
              <a:xfrm>
                <a:off x="3892216" y="4770356"/>
                <a:ext cx="2574758" cy="233910"/>
              </a:xfrm>
              <a:prstGeom prst="rect">
                <a:avLst/>
              </a:prstGeom>
              <a:noFill/>
            </p:spPr>
            <p:txBody>
              <a:bodyPr wrap="square" rtlCol="0">
                <a:spAutoFit/>
              </a:bodyPr>
              <a:lstStyle/>
              <a:p>
                <a:pPr marL="0" marR="0" lvl="0" indent="0" defTabSz="986912" rtl="0" eaLnBrk="0" fontAlgn="base" latinLnBrk="0" hangingPunct="0">
                  <a:lnSpc>
                    <a:spcPct val="100000"/>
                  </a:lnSpc>
                  <a:spcBef>
                    <a:spcPct val="0"/>
                  </a:spcBef>
                  <a:spcAft>
                    <a:spcPct val="0"/>
                  </a:spcAft>
                  <a:buClrTx/>
                  <a:buSzTx/>
                  <a:buFontTx/>
                  <a:buNone/>
                  <a:tabLst/>
                  <a:defRPr/>
                </a:pPr>
                <a:r>
                  <a:rPr kumimoji="0" lang="de-DE" altLang="de-DE" sz="92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Lest jetzt weiter auf der Karte Sonnenaufgang.</a:t>
                </a:r>
              </a:p>
            </p:txBody>
          </p:sp>
        </p:grpSp>
        <p:grpSp>
          <p:nvGrpSpPr>
            <p:cNvPr id="1038079666" name="Vorderseite (links)">
              <a:extLst>
                <a:ext uri="{FF2B5EF4-FFF2-40B4-BE49-F238E27FC236}">
                  <a16:creationId xmlns:a16="http://schemas.microsoft.com/office/drawing/2014/main" id="{8B54D93B-8F69-8F03-55EB-75B882644421}"/>
                </a:ext>
              </a:extLst>
            </p:cNvPr>
            <p:cNvGrpSpPr/>
            <p:nvPr/>
          </p:nvGrpSpPr>
          <p:grpSpPr>
            <a:xfrm>
              <a:off x="903186" y="845721"/>
              <a:ext cx="2876650" cy="4046633"/>
              <a:chOff x="903186" y="845721"/>
              <a:chExt cx="2876650" cy="4046633"/>
            </a:xfrm>
          </p:grpSpPr>
          <p:pic>
            <p:nvPicPr>
              <p:cNvPr id="51" name="Andor Logo oben" descr="Ein Bild, das Typografie, Symbol, Schrift, Logo enthält.&#10;&#10;Automatisch generierte Beschreibung">
                <a:extLst>
                  <a:ext uri="{FF2B5EF4-FFF2-40B4-BE49-F238E27FC236}">
                    <a16:creationId xmlns:a16="http://schemas.microsoft.com/office/drawing/2014/main" id="{784F9074-79AB-6087-3853-5B239E7F36D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09191" y="1191530"/>
                <a:ext cx="1464641" cy="545557"/>
              </a:xfrm>
              <a:prstGeom prst="rect">
                <a:avLst/>
              </a:prstGeom>
            </p:spPr>
          </p:pic>
          <p:sp>
            <p:nvSpPr>
              <p:cNvPr id="43" name="Andor Logo Text">
                <a:extLst>
                  <a:ext uri="{FF2B5EF4-FFF2-40B4-BE49-F238E27FC236}">
                    <a16:creationId xmlns:a16="http://schemas.microsoft.com/office/drawing/2014/main" id="{5F083262-2D58-660F-66A8-29BD52074E26}"/>
                  </a:ext>
                </a:extLst>
              </p:cNvPr>
              <p:cNvSpPr txBox="1">
                <a:spLocks noChangeArrowheads="1"/>
              </p:cNvSpPr>
              <p:nvPr/>
            </p:nvSpPr>
            <p:spPr bwMode="auto">
              <a:xfrm>
                <a:off x="903186" y="845721"/>
                <a:ext cx="2876649" cy="567146"/>
              </a:xfrm>
              <a:prstGeom prst="rect">
                <a:avLst/>
              </a:prstGeom>
              <a:blipFill dpi="0" rotWithShape="1">
                <a:blip r:embed="rId12">
                  <a:alphaModFix amt="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8694" tIns="49347" rIns="98694" bIns="49347" numCol="1" anchor="t" anchorCtr="0" compatLnSpc="1">
                <a:prstTxWarp prst="textNoShape">
                  <a:avLst/>
                </a:prstTxWarp>
              </a:bodyPr>
              <a:lstStyle/>
              <a:p>
                <a:pPr algn="ctr" defTabSz="986912" eaLnBrk="0" fontAlgn="base" hangingPunct="0">
                  <a:lnSpc>
                    <a:spcPts val="1000"/>
                  </a:lnSpc>
                  <a:spcBef>
                    <a:spcPct val="0"/>
                  </a:spcBef>
                  <a:spcAft>
                    <a:spcPct val="0"/>
                  </a:spcAft>
                </a:pP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Die</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200" cap="small" dirty="0">
                    <a:latin typeface="Times New Roman" panose="02020603050405020304" pitchFamily="18" charset="0"/>
                    <a:ea typeface="Times New Roman" panose="02020603050405020304" pitchFamily="18" charset="0"/>
                    <a:cs typeface="Times New Roman" panose="02020603050405020304" pitchFamily="18" charset="0"/>
                  </a:rPr>
                  <a:t>Legenden</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Von</a:t>
                </a:r>
                <a:endParaRPr lang="de-DE" altLang="de-DE" sz="1000" cap="small" dirty="0">
                  <a:latin typeface="Arial" panose="020B0604020202020204" pitchFamily="34" charset="0"/>
                </a:endParaRPr>
              </a:p>
            </p:txBody>
          </p:sp>
          <p:sp>
            <p:nvSpPr>
              <p:cNvPr id="1038079640" name="Box: Legendenkarten-Auflistung" hidden="1">
                <a:extLst>
                  <a:ext uri="{FF2B5EF4-FFF2-40B4-BE49-F238E27FC236}">
                    <a16:creationId xmlns:a16="http://schemas.microsoft.com/office/drawing/2014/main" id="{152175BA-E92F-54EA-6C4B-12FBB7EAC7A5}"/>
                  </a:ext>
                </a:extLst>
              </p:cNvPr>
              <p:cNvSpPr/>
              <p:nvPr/>
            </p:nvSpPr>
            <p:spPr>
              <a:xfrm>
                <a:off x="1043653" y="4066854"/>
                <a:ext cx="2595716" cy="82550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51" name="Anlegedreieck Legendenleiste" hidden="1">
                <a:extLst>
                  <a:ext uri="{FF2B5EF4-FFF2-40B4-BE49-F238E27FC236}">
                    <a16:creationId xmlns:a16="http://schemas.microsoft.com/office/drawing/2014/main" id="{5D3B19DD-243F-B319-6B6A-00D655F75339}"/>
                  </a:ext>
                </a:extLst>
              </p:cNvPr>
              <p:cNvSpPr/>
              <p:nvPr/>
            </p:nvSpPr>
            <p:spPr>
              <a:xfrm rot="2706854">
                <a:off x="1152086" y="3160965"/>
                <a:ext cx="632783" cy="632783"/>
              </a:xfrm>
              <a:prstGeom prst="rtTriangle">
                <a:avLst/>
              </a:prstGeom>
              <a:solidFill>
                <a:schemeClr val="bg1"/>
              </a:solidFill>
              <a:ln w="31750"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38079617" name="Legendekarten-Anweisung">
                <a:extLst>
                  <a:ext uri="{FF2B5EF4-FFF2-40B4-BE49-F238E27FC236}">
                    <a16:creationId xmlns:a16="http://schemas.microsoft.com/office/drawing/2014/main" id="{B828E68F-CEAA-AD7E-5962-D2CEEDD1899A}"/>
                  </a:ext>
                </a:extLst>
              </p:cNvPr>
              <p:cNvSpPr txBox="1">
                <a:spLocks noChangeArrowheads="1"/>
              </p:cNvSpPr>
              <p:nvPr/>
            </p:nvSpPr>
            <p:spPr bwMode="auto">
              <a:xfrm>
                <a:off x="1043653" y="4085091"/>
                <a:ext cx="2595716" cy="591258"/>
              </a:xfrm>
              <a:prstGeom prst="rect">
                <a:avLst/>
              </a:prstGeom>
              <a:noFill/>
              <a:ln w="9525">
                <a:noFill/>
                <a:miter lim="800000"/>
                <a:headEnd/>
                <a:tailEnd/>
              </a:ln>
            </p:spPr>
            <p:txBody>
              <a:bodyPr rot="0" vert="horz" wrap="square" lIns="91440" tIns="45720" rIns="91440" bIns="45720" anchor="t" anchorCtr="0">
                <a:noAutofit/>
              </a:bodyPr>
              <a:lstStyle/>
              <a:p>
                <a:pPr algn="ctr"/>
                <a:r>
                  <a:rPr lang="de-DE" sz="1000" dirty="0">
                    <a:effectLst/>
                    <a:latin typeface="Times New Roman" panose="02020603050405020304" pitchFamily="18" charset="0"/>
                    <a:ea typeface="Times New Roman" panose="02020603050405020304" pitchFamily="18" charset="0"/>
                    <a:cs typeface="Times New Roman" panose="02020603050405020304" pitchFamily="18" charset="0"/>
                  </a:rPr>
                  <a:t>Diese Karte wird aufgedeckt, wenn eine andere Legdenkarte dazu auffordert.</a:t>
                </a:r>
                <a:endParaRPr lang="de-DE" sz="1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3" name="Legendenleisten-Nummernfeld">
                <a:extLst>
                  <a:ext uri="{FF2B5EF4-FFF2-40B4-BE49-F238E27FC236}">
                    <a16:creationId xmlns:a16="http://schemas.microsoft.com/office/drawing/2014/main" id="{97A7D79C-8FA6-4EA2-F045-3470FA957B4C}"/>
                  </a:ext>
                </a:extLst>
              </p:cNvPr>
              <p:cNvSpPr/>
              <p:nvPr/>
            </p:nvSpPr>
            <p:spPr>
              <a:xfrm>
                <a:off x="1329489" y="3027981"/>
                <a:ext cx="2165685" cy="914400"/>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16" name="Legendeleisten-Nummer">
                <a:extLst>
                  <a:ext uri="{FF2B5EF4-FFF2-40B4-BE49-F238E27FC236}">
                    <a16:creationId xmlns:a16="http://schemas.microsoft.com/office/drawing/2014/main" id="{FBEA42B7-E475-2581-6AFB-63B02B912AB2}"/>
                  </a:ext>
                </a:extLst>
              </p:cNvPr>
              <p:cNvSpPr txBox="1">
                <a:spLocks noChangeArrowheads="1"/>
              </p:cNvSpPr>
              <p:nvPr/>
            </p:nvSpPr>
            <p:spPr bwMode="auto">
              <a:xfrm>
                <a:off x="1329489" y="3266485"/>
                <a:ext cx="2165684" cy="437392"/>
              </a:xfrm>
              <a:prstGeom prst="rect">
                <a:avLst/>
              </a:prstGeom>
              <a:noFill/>
              <a:ln w="9525">
                <a:noFill/>
                <a:miter lim="800000"/>
                <a:headEnd/>
                <a:tailEnd/>
              </a:ln>
            </p:spPr>
            <p:txBody>
              <a:bodyPr rot="0" vert="horz" wrap="square" lIns="91440" tIns="45720" rIns="91440" bIns="45720" anchor="t" anchorCtr="0">
                <a:noAutofit/>
              </a:bodyPr>
              <a:lstStyle/>
              <a:p>
                <a:pPr algn="ctr"/>
                <a:r>
                  <a:rPr lang="de-DE" b="1" dirty="0">
                    <a:latin typeface="Times New Roman" panose="02020603050405020304" pitchFamily="18" charset="0"/>
                    <a:ea typeface="Times New Roman" panose="02020603050405020304" pitchFamily="18" charset="0"/>
                    <a:cs typeface="Times New Roman" panose="02020603050405020304" pitchFamily="18" charset="0"/>
                  </a:rPr>
                  <a:t>Zusammenfassung</a:t>
                </a:r>
                <a:endParaRPr lang="de-DE"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9" name="Legenden-Name">
                <a:extLst>
                  <a:ext uri="{FF2B5EF4-FFF2-40B4-BE49-F238E27FC236}">
                    <a16:creationId xmlns:a16="http://schemas.microsoft.com/office/drawing/2014/main" id="{6AA7CF35-CE65-344A-4798-EAA918BFB910}"/>
                  </a:ext>
                </a:extLst>
              </p:cNvPr>
              <p:cNvSpPr txBox="1">
                <a:spLocks noChangeArrowheads="1"/>
              </p:cNvSpPr>
              <p:nvPr/>
            </p:nvSpPr>
            <p:spPr bwMode="auto">
              <a:xfrm>
                <a:off x="903186" y="1758676"/>
                <a:ext cx="2876650" cy="1247716"/>
              </a:xfrm>
              <a:prstGeom prst="rect">
                <a:avLst/>
              </a:prstGeom>
              <a:noFill/>
              <a:ln w="9525">
                <a:noFill/>
                <a:miter lim="800000"/>
                <a:headEnd/>
                <a:tailEnd/>
              </a:ln>
            </p:spPr>
            <p:txBody>
              <a:bodyPr rot="0" vert="horz" wrap="square" lIns="98694" tIns="49347" rIns="98694" bIns="49347" anchor="t" anchorCtr="0">
                <a:noAutofit/>
              </a:bodyPr>
              <a:lstStyle/>
              <a:p>
                <a:pPr algn="ctr"/>
                <a:r>
                  <a:rPr lang="de-DE" dirty="0">
                    <a:latin typeface="Times New Roman" panose="02020603050405020304" pitchFamily="18" charset="0"/>
                    <a:ea typeface="Times New Roman" panose="02020603050405020304" pitchFamily="18" charset="0"/>
                    <a:cs typeface="Times New Roman" panose="02020603050405020304" pitchFamily="18" charset="0"/>
                  </a:rPr>
                  <a:t>Fan Legende</a:t>
                </a:r>
                <a:endParaRPr lang="de-DE"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pP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de-DE" b="1" dirty="0">
                    <a:latin typeface="Times New Roman" panose="02020603050405020304" pitchFamily="18" charset="0"/>
                    <a:ea typeface="Times New Roman" panose="02020603050405020304" pitchFamily="18" charset="0"/>
                    <a:cs typeface="Times New Roman" panose="02020603050405020304" pitchFamily="18" charset="0"/>
                  </a:rPr>
                  <a:t>Willkommen in Andor</a:t>
                </a:r>
              </a:p>
              <a:p>
                <a:pPr algn="ctr">
                  <a:spcBef>
                    <a:spcPts val="1295"/>
                  </a:spcBef>
                </a:pPr>
                <a:r>
                  <a:rPr lang="de-DE" b="1" dirty="0">
                    <a:latin typeface="Times New Roman" panose="02020603050405020304" pitchFamily="18" charset="0"/>
                    <a:ea typeface="Times New Roman" panose="02020603050405020304" pitchFamily="18" charset="0"/>
                    <a:cs typeface="Times New Roman" panose="02020603050405020304" pitchFamily="18" charset="0"/>
                  </a:rPr>
                  <a:t>Crashkurs</a:t>
                </a:r>
              </a:p>
            </p:txBody>
          </p:sp>
        </p:grpSp>
      </p:grpSp>
      <p:cxnSp>
        <p:nvCxnSpPr>
          <p:cNvPr id="2" name="Aufgabe-Linie oben">
            <a:extLst>
              <a:ext uri="{FF2B5EF4-FFF2-40B4-BE49-F238E27FC236}">
                <a16:creationId xmlns:a16="http://schemas.microsoft.com/office/drawing/2014/main" id="{B97F4DD0-0777-0896-377E-193BA06B77C5}"/>
              </a:ext>
            </a:extLst>
          </p:cNvPr>
          <p:cNvCxnSpPr>
            <a:cxnSpLocks/>
          </p:cNvCxnSpPr>
          <p:nvPr/>
        </p:nvCxnSpPr>
        <p:spPr>
          <a:xfrm>
            <a:off x="3847165" y="8887801"/>
            <a:ext cx="2741987" cy="0"/>
          </a:xfrm>
          <a:prstGeom prst="line">
            <a:avLst/>
          </a:prstGeom>
          <a:ln w="31750" cmpd="thickThi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Aufgabe-Linie unten">
            <a:extLst>
              <a:ext uri="{FF2B5EF4-FFF2-40B4-BE49-F238E27FC236}">
                <a16:creationId xmlns:a16="http://schemas.microsoft.com/office/drawing/2014/main" id="{2C14483E-034A-1648-FE88-1160D28DE83C}"/>
              </a:ext>
            </a:extLst>
          </p:cNvPr>
          <p:cNvCxnSpPr>
            <a:cxnSpLocks/>
          </p:cNvCxnSpPr>
          <p:nvPr/>
        </p:nvCxnSpPr>
        <p:spPr>
          <a:xfrm>
            <a:off x="3847165" y="9504054"/>
            <a:ext cx="2741987" cy="0"/>
          </a:xfrm>
          <a:prstGeom prst="line">
            <a:avLst/>
          </a:prstGeom>
          <a:ln w="31750" cmpd="thinThick">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00226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85" name="Faltkarte unten">
            <a:extLst>
              <a:ext uri="{FF2B5EF4-FFF2-40B4-BE49-F238E27FC236}">
                <a16:creationId xmlns:a16="http://schemas.microsoft.com/office/drawing/2014/main" id="{E9998C71-B4C7-8041-A679-F540264C843A}"/>
              </a:ext>
            </a:extLst>
          </p:cNvPr>
          <p:cNvGrpSpPr/>
          <p:nvPr/>
        </p:nvGrpSpPr>
        <p:grpSpPr>
          <a:xfrm>
            <a:off x="440081" y="5371836"/>
            <a:ext cx="6216405" cy="4393732"/>
            <a:chOff x="440081" y="632296"/>
            <a:chExt cx="6216405" cy="4393732"/>
          </a:xfrm>
        </p:grpSpPr>
        <p:grpSp>
          <p:nvGrpSpPr>
            <p:cNvPr id="1086" name="Schere oben">
              <a:extLst>
                <a:ext uri="{FF2B5EF4-FFF2-40B4-BE49-F238E27FC236}">
                  <a16:creationId xmlns:a16="http://schemas.microsoft.com/office/drawing/2014/main" id="{0BBD04F7-0598-8FE4-AA4C-FB9EE23FAFDB}"/>
                </a:ext>
              </a:extLst>
            </p:cNvPr>
            <p:cNvGrpSpPr/>
            <p:nvPr/>
          </p:nvGrpSpPr>
          <p:grpSpPr>
            <a:xfrm>
              <a:off x="440081" y="632296"/>
              <a:ext cx="372843" cy="154209"/>
              <a:chOff x="0" y="0"/>
              <a:chExt cx="344964" cy="142875"/>
            </a:xfrm>
          </p:grpSpPr>
          <p:pic>
            <p:nvPicPr>
              <p:cNvPr id="1038079708" name="Schere Grafik">
                <a:extLst>
                  <a:ext uri="{FF2B5EF4-FFF2-40B4-BE49-F238E27FC236}">
                    <a16:creationId xmlns:a16="http://schemas.microsoft.com/office/drawing/2014/main" id="{35B59303-BF7A-7C95-2D85-E5C95DA1F71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280988" cy="142875"/>
              </a:xfrm>
              <a:prstGeom prst="rect">
                <a:avLst/>
              </a:prstGeom>
              <a:effectLst/>
            </p:spPr>
          </p:pic>
          <p:cxnSp>
            <p:nvCxnSpPr>
              <p:cNvPr id="1038079709" name="Strichlinie Schere">
                <a:extLst>
                  <a:ext uri="{FF2B5EF4-FFF2-40B4-BE49-F238E27FC236}">
                    <a16:creationId xmlns:a16="http://schemas.microsoft.com/office/drawing/2014/main" id="{C4C52C83-3728-4207-59A4-353FF1295782}"/>
                  </a:ext>
                </a:extLst>
              </p:cNvPr>
              <p:cNvCxnSpPr/>
              <p:nvPr/>
            </p:nvCxnSpPr>
            <p:spPr>
              <a:xfrm flipH="1">
                <a:off x="140494" y="73819"/>
                <a:ext cx="204470" cy="0"/>
              </a:xfrm>
              <a:prstGeom prst="line">
                <a:avLst/>
              </a:prstGeom>
              <a:ln w="6350">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087" name="Schneidelinie">
              <a:extLst>
                <a:ext uri="{FF2B5EF4-FFF2-40B4-BE49-F238E27FC236}">
                  <a16:creationId xmlns:a16="http://schemas.microsoft.com/office/drawing/2014/main" id="{5AA3C107-5F39-39F6-3796-25C1BEC1D2C2}"/>
                </a:ext>
              </a:extLst>
            </p:cNvPr>
            <p:cNvSpPr>
              <a:spLocks/>
            </p:cNvSpPr>
            <p:nvPr/>
          </p:nvSpPr>
          <p:spPr>
            <a:xfrm>
              <a:off x="903185" y="709402"/>
              <a:ext cx="5753301" cy="4316626"/>
            </a:xfrm>
            <a:prstGeom prst="rect">
              <a:avLst/>
            </a:prstGeom>
            <a:noFill/>
            <a:ln w="63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8694" tIns="49347" rIns="98694" bIns="49347" numCol="1" spcCol="0" rtlCol="0" fromWordArt="0" anchor="ctr" anchorCtr="0" forceAA="0" compatLnSpc="1">
              <a:prstTxWarp prst="textNoShape">
                <a:avLst/>
              </a:prstTxWarp>
              <a:noAutofit/>
            </a:bodyPr>
            <a:lstStyle/>
            <a:p>
              <a:endParaRPr lang="de-DE" sz="2115"/>
            </a:p>
          </p:txBody>
        </p:sp>
        <p:grpSp>
          <p:nvGrpSpPr>
            <p:cNvPr id="1038079680" name="Rückseite (rechts)">
              <a:extLst>
                <a:ext uri="{FF2B5EF4-FFF2-40B4-BE49-F238E27FC236}">
                  <a16:creationId xmlns:a16="http://schemas.microsoft.com/office/drawing/2014/main" id="{4679BDF2-BECA-2C19-4B34-09FB094AFF61}"/>
                </a:ext>
              </a:extLst>
            </p:cNvPr>
            <p:cNvGrpSpPr/>
            <p:nvPr/>
          </p:nvGrpSpPr>
          <p:grpSpPr>
            <a:xfrm>
              <a:off x="3779832" y="709401"/>
              <a:ext cx="2876653" cy="4316627"/>
              <a:chOff x="3779832" y="709401"/>
              <a:chExt cx="2876653" cy="4316627"/>
            </a:xfrm>
          </p:grpSpPr>
          <p:sp>
            <p:nvSpPr>
              <p:cNvPr id="1038079690" name="Textfeld Beschreibung***">
                <a:extLst>
                  <a:ext uri="{FF2B5EF4-FFF2-40B4-BE49-F238E27FC236}">
                    <a16:creationId xmlns:a16="http://schemas.microsoft.com/office/drawing/2014/main" id="{8061712B-6EE1-C0B8-E15C-FF646EEEE598}"/>
                  </a:ext>
                </a:extLst>
              </p:cNvPr>
              <p:cNvSpPr txBox="1">
                <a:spLocks noChangeArrowheads="1"/>
              </p:cNvSpPr>
              <p:nvPr/>
            </p:nvSpPr>
            <p:spPr bwMode="auto">
              <a:xfrm>
                <a:off x="3779836" y="709401"/>
                <a:ext cx="2876649" cy="4316626"/>
              </a:xfrm>
              <a:prstGeom prst="rect">
                <a:avLst/>
              </a:prstGeom>
              <a:noFill/>
              <a:ln w="6350">
                <a:solidFill>
                  <a:schemeClr val="bg1">
                    <a:lumMod val="8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8694" tIns="49347" rIns="98694" bIns="49347" numCol="1" anchor="t" anchorCtr="0" compatLnSpc="1">
                <a:prstTxWarp prst="textNoShape">
                  <a:avLst/>
                </a:prstTxWarp>
              </a:bodyPr>
              <a:lstStyle/>
              <a:p>
                <a:pPr algn="just" defTabSz="986912" eaLnBrk="0" fontAlgn="base" hangingPunct="0">
                  <a:spcBef>
                    <a:spcPct val="0"/>
                  </a:spcBef>
                  <a:spcAft>
                    <a:spcPct val="0"/>
                  </a:spcAft>
                </a:pPr>
                <a:endParaRPr lang="de-DE" altLang="de-DE" sz="5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de-DE" sz="850" i="1" dirty="0">
                    <a:solidFill>
                      <a:srgbClr val="000000"/>
                    </a:solidFill>
                    <a:effectLst/>
                    <a:latin typeface="Times New Roman" panose="02020603050405020304" pitchFamily="18" charset="0"/>
                  </a:rPr>
                  <a:t>Endlich! Dort im Nebel hatte einer der Helden die Hexe</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namens Reka entdeckt. Schnell berichtete ihr der Held</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von der Situation. „Troll …“ hörte er sie murmeln...</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Natürlich wusste sie Rat.</a:t>
                </a:r>
              </a:p>
              <a:p>
                <a:pPr algn="just"/>
                <a:endParaRPr lang="de-DE" sz="30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Der Held, der auf dem Feld mit dem Nebelplättchen, dass die Hexe zeigt, steht, aktiviert es und erhält damit kostenlos ihren magischen Trank. Stellt jetzt die Hexe auf dieses Feld. Ein Held, der auf dem Feld der Hexe steht, kann fortan ihren Trank kaufen. (Preis siehe Ausrüstungstafel).</a:t>
                </a:r>
              </a:p>
              <a:p>
                <a:pPr algn="just"/>
                <a:r>
                  <a:rPr lang="de-DE" sz="850" dirty="0">
                    <a:solidFill>
                      <a:srgbClr val="000000"/>
                    </a:solidFill>
                    <a:effectLst/>
                    <a:latin typeface="Times New Roman" panose="02020603050405020304" pitchFamily="18" charset="0"/>
                  </a:rPr>
                  <a:t>Der Bogenschütze bezahlt immer 1 Gold weniger.</a:t>
                </a:r>
              </a:p>
              <a:p>
                <a:pPr algn="just"/>
                <a:endParaRPr lang="de-DE" sz="30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Der Trank kann zweimal eingesetzt werden, um in jeweils einer Kampfrunde den Wert eines Würfels zu verdoppeln. Nur der Held, der den Trank trägt, kann ihn im Kampf auch benutzen. Er entscheidet immer sofort nach seinem Würfel-wurf, ob er ihn einsetzten möchte.</a:t>
                </a:r>
              </a:p>
              <a:p>
                <a:pPr algn="just"/>
                <a:r>
                  <a:rPr lang="de-DE" sz="850" dirty="0">
                    <a:solidFill>
                      <a:srgbClr val="000000"/>
                    </a:solidFill>
                    <a:effectLst/>
                    <a:latin typeface="Times New Roman" panose="02020603050405020304" pitchFamily="18" charset="0"/>
                  </a:rPr>
                  <a:t>Der Trank kann nicht mit der Eigenschaft des Helms kombiniert werden!</a:t>
                </a:r>
              </a:p>
              <a:p>
                <a:pPr algn="just"/>
                <a:endParaRPr lang="de-DE" sz="300" dirty="0">
                  <a:solidFill>
                    <a:srgbClr val="000000"/>
                  </a:solidFill>
                  <a:effectLst/>
                  <a:latin typeface="Times New Roman" panose="02020603050405020304" pitchFamily="18" charset="0"/>
                </a:endParaRPr>
              </a:p>
              <a:p>
                <a:pPr algn="just"/>
                <a:r>
                  <a:rPr lang="de-DE" sz="850" i="1" dirty="0">
                    <a:solidFill>
                      <a:srgbClr val="000000"/>
                    </a:solidFill>
                    <a:effectLst/>
                    <a:latin typeface="Times New Roman" panose="02020603050405020304" pitchFamily="18" charset="0"/>
                  </a:rPr>
                  <a:t>Außerdem wusste Reka weitere Möglichkeiten die</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Kampfkraft der Helden zu erhöhen. Sowohl auf</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natürlichem als auch auf magischem Wege …</a:t>
                </a:r>
                <a:endParaRPr lang="de-DE" sz="850" dirty="0">
                  <a:solidFill>
                    <a:srgbClr val="000000"/>
                  </a:solidFill>
                  <a:effectLst/>
                  <a:latin typeface="Times New Roman" panose="02020603050405020304" pitchFamily="18" charset="0"/>
                </a:endParaRPr>
              </a:p>
              <a:p>
                <a:pPr algn="just"/>
                <a:endParaRPr lang="de-DE" sz="300" dirty="0">
                  <a:solidFill>
                    <a:srgbClr val="000000"/>
                  </a:solidFill>
                  <a:effectLst/>
                  <a:latin typeface="Times New Roman" panose="02020603050405020304" pitchFamily="18" charset="0"/>
                </a:endParaRPr>
              </a:p>
              <a:p>
                <a:pPr algn="just"/>
                <a:r>
                  <a:rPr lang="de-DE" sz="850" dirty="0" err="1">
                    <a:solidFill>
                      <a:srgbClr val="000000"/>
                    </a:solidFill>
                    <a:effectLst/>
                    <a:latin typeface="Times New Roman" panose="02020603050405020304" pitchFamily="18" charset="0"/>
                  </a:rPr>
                  <a:t>Erwürfelt</a:t>
                </a:r>
                <a:r>
                  <a:rPr lang="de-DE" sz="850" dirty="0">
                    <a:solidFill>
                      <a:srgbClr val="000000"/>
                    </a:solidFill>
                    <a:effectLst/>
                    <a:latin typeface="Times New Roman" panose="02020603050405020304" pitchFamily="18" charset="0"/>
                  </a:rPr>
                  <a:t> jetzt die Positionen von 5 der 6 Runensteine und von 3 Heilkräutern (verdeckt!). Benutzt dazu einen roten und einen Heldenwürfel. Multipliziert den Wert des roten Würfels mit 10 und addiert den Wert des Heldenwürfels. Die Summe ergibt die Nummer des Feldes, auf das ihr das Plättchen legt.</a:t>
                </a:r>
              </a:p>
              <a:p>
                <a:pPr algn="just"/>
                <a:r>
                  <a:rPr lang="de-DE" sz="850" dirty="0">
                    <a:solidFill>
                      <a:srgbClr val="000000"/>
                    </a:solidFill>
                    <a:effectLst/>
                    <a:latin typeface="Times New Roman" panose="02020603050405020304" pitchFamily="18" charset="0"/>
                  </a:rPr>
                  <a:t>Auf einem Feld können auch mehrere Plättchen liegen!</a:t>
                </a:r>
              </a:p>
              <a:p>
                <a:pPr algn="just"/>
                <a:endParaRPr lang="de-DE" sz="30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Wie Nebelplättchen können sie auch mit Hilfe des Fernrohrs von </a:t>
                </a:r>
                <a:r>
                  <a:rPr lang="de-DE" sz="850" dirty="0">
                    <a:solidFill>
                      <a:srgbClr val="000000"/>
                    </a:solidFill>
                    <a:latin typeface="Times New Roman" panose="02020603050405020304" pitchFamily="18" charset="0"/>
                  </a:rPr>
                  <a:t>einem angrenzenden Feld aufgedeckt </a:t>
                </a:r>
                <a:r>
                  <a:rPr lang="de-DE" sz="850" dirty="0">
                    <a:solidFill>
                      <a:srgbClr val="000000"/>
                    </a:solidFill>
                    <a:effectLst/>
                    <a:latin typeface="Times New Roman" panose="02020603050405020304" pitchFamily="18" charset="0"/>
                  </a:rPr>
                  <a:t>werden (nicht im Vorbeigehen).</a:t>
                </a:r>
              </a:p>
            </p:txBody>
          </p:sp>
          <p:cxnSp>
            <p:nvCxnSpPr>
              <p:cNvPr id="1038079691" name="Aufgabe-Linie unten" hidden="1">
                <a:extLst>
                  <a:ext uri="{FF2B5EF4-FFF2-40B4-BE49-F238E27FC236}">
                    <a16:creationId xmlns:a16="http://schemas.microsoft.com/office/drawing/2014/main" id="{8F894E82-6758-ED61-33A9-9114433335D8}"/>
                  </a:ext>
                </a:extLst>
              </p:cNvPr>
              <p:cNvCxnSpPr>
                <a:cxnSpLocks/>
              </p:cNvCxnSpPr>
              <p:nvPr/>
            </p:nvCxnSpPr>
            <p:spPr>
              <a:xfrm>
                <a:off x="3847165" y="2828879"/>
                <a:ext cx="2741987" cy="0"/>
              </a:xfrm>
              <a:prstGeom prst="line">
                <a:avLst/>
              </a:prstGeom>
              <a:ln w="31750" cmpd="thinThick">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8079692" name="Aufgabe-Linie oben" hidden="1">
                <a:extLst>
                  <a:ext uri="{FF2B5EF4-FFF2-40B4-BE49-F238E27FC236}">
                    <a16:creationId xmlns:a16="http://schemas.microsoft.com/office/drawing/2014/main" id="{475C33C1-21AC-22DF-C2E4-E1F6C776C97D}"/>
                  </a:ext>
                </a:extLst>
              </p:cNvPr>
              <p:cNvCxnSpPr>
                <a:cxnSpLocks/>
              </p:cNvCxnSpPr>
              <p:nvPr/>
            </p:nvCxnSpPr>
            <p:spPr>
              <a:xfrm>
                <a:off x="3847165" y="1974556"/>
                <a:ext cx="2741987" cy="0"/>
              </a:xfrm>
              <a:prstGeom prst="line">
                <a:avLst/>
              </a:prstGeom>
              <a:ln w="31750" cmpd="thickThin">
                <a:solidFill>
                  <a:schemeClr val="tx1"/>
                </a:solidFill>
              </a:ln>
            </p:spPr>
            <p:style>
              <a:lnRef idx="1">
                <a:schemeClr val="accent1"/>
              </a:lnRef>
              <a:fillRef idx="0">
                <a:schemeClr val="accent1"/>
              </a:fillRef>
              <a:effectRef idx="0">
                <a:schemeClr val="accent1"/>
              </a:effectRef>
              <a:fontRef idx="minor">
                <a:schemeClr val="tx1"/>
              </a:fontRef>
            </p:style>
          </p:cxnSp>
          <p:pic>
            <p:nvPicPr>
              <p:cNvPr id="1038079693" name="Abschlussgrafik" hidden="1">
                <a:extLst>
                  <a:ext uri="{FF2B5EF4-FFF2-40B4-BE49-F238E27FC236}">
                    <a16:creationId xmlns:a16="http://schemas.microsoft.com/office/drawing/2014/main" id="{4924A93B-D23D-FDD7-3194-523BB56ADCB8}"/>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32360" y="4735198"/>
                <a:ext cx="1371600" cy="290830"/>
              </a:xfrm>
              <a:prstGeom prst="rect">
                <a:avLst/>
              </a:prstGeom>
              <a:noFill/>
              <a:ln>
                <a:noFill/>
              </a:ln>
            </p:spPr>
          </p:pic>
          <p:sp>
            <p:nvSpPr>
              <p:cNvPr id="1038079694" name="Textfeld Würfelereignis 5&amp;6" hidden="1">
                <a:extLst>
                  <a:ext uri="{FF2B5EF4-FFF2-40B4-BE49-F238E27FC236}">
                    <a16:creationId xmlns:a16="http://schemas.microsoft.com/office/drawing/2014/main" id="{3F83AACD-F047-7084-3060-86EFB46CBA8E}"/>
                  </a:ext>
                </a:extLst>
              </p:cNvPr>
              <p:cNvSpPr txBox="1"/>
              <p:nvPr/>
            </p:nvSpPr>
            <p:spPr>
              <a:xfrm>
                <a:off x="4271082" y="3613835"/>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5&amp;6</a:t>
                </a:r>
              </a:p>
            </p:txBody>
          </p:sp>
          <p:pic>
            <p:nvPicPr>
              <p:cNvPr id="1038079695" name="Würfel 6" hidden="1">
                <a:extLst>
                  <a:ext uri="{FF2B5EF4-FFF2-40B4-BE49-F238E27FC236}">
                    <a16:creationId xmlns:a16="http://schemas.microsoft.com/office/drawing/2014/main" id="{21083F09-A2B8-1838-5283-48A7CE75B2D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23811" y="3663873"/>
                <a:ext cx="148590" cy="147955"/>
              </a:xfrm>
              <a:prstGeom prst="rect">
                <a:avLst/>
              </a:prstGeom>
              <a:noFill/>
              <a:ln>
                <a:noFill/>
              </a:ln>
            </p:spPr>
          </p:pic>
          <p:pic>
            <p:nvPicPr>
              <p:cNvPr id="1038079696" name="Würfel 5" hidden="1">
                <a:extLst>
                  <a:ext uri="{FF2B5EF4-FFF2-40B4-BE49-F238E27FC236}">
                    <a16:creationId xmlns:a16="http://schemas.microsoft.com/office/drawing/2014/main" id="{EA47A43E-6B1E-C083-4D7E-FBFCE1465506}"/>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36068" y="3662221"/>
                <a:ext cx="147955" cy="147955"/>
              </a:xfrm>
              <a:prstGeom prst="rect">
                <a:avLst/>
              </a:prstGeom>
              <a:noFill/>
              <a:ln>
                <a:noFill/>
              </a:ln>
            </p:spPr>
          </p:pic>
          <p:sp>
            <p:nvSpPr>
              <p:cNvPr id="1038079697" name="Box: Würfelereignis 5&amp;6" hidden="1">
                <a:extLst>
                  <a:ext uri="{FF2B5EF4-FFF2-40B4-BE49-F238E27FC236}">
                    <a16:creationId xmlns:a16="http://schemas.microsoft.com/office/drawing/2014/main" id="{90AC3972-2349-2FBD-2CE9-05C952497D44}"/>
                  </a:ext>
                </a:extLst>
              </p:cNvPr>
              <p:cNvSpPr/>
              <p:nvPr/>
            </p:nvSpPr>
            <p:spPr>
              <a:xfrm>
                <a:off x="3897676" y="3614122"/>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98" name="Textfeld Würfelereignis 3&amp;4" hidden="1">
                <a:extLst>
                  <a:ext uri="{FF2B5EF4-FFF2-40B4-BE49-F238E27FC236}">
                    <a16:creationId xmlns:a16="http://schemas.microsoft.com/office/drawing/2014/main" id="{603934C4-03E0-AE32-4D4B-B3A06D0CE726}"/>
                  </a:ext>
                </a:extLst>
              </p:cNvPr>
              <p:cNvSpPr txBox="1"/>
              <p:nvPr/>
            </p:nvSpPr>
            <p:spPr>
              <a:xfrm>
                <a:off x="4276475" y="3069307"/>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3&amp;4</a:t>
                </a:r>
              </a:p>
            </p:txBody>
          </p:sp>
          <p:pic>
            <p:nvPicPr>
              <p:cNvPr id="1038079699" name="Würfel 4" hidden="1">
                <a:extLst>
                  <a:ext uri="{FF2B5EF4-FFF2-40B4-BE49-F238E27FC236}">
                    <a16:creationId xmlns:a16="http://schemas.microsoft.com/office/drawing/2014/main" id="{1E83DE11-EF26-094C-C72E-C1135D6D9554}"/>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31694" y="3116469"/>
                <a:ext cx="144780" cy="148590"/>
              </a:xfrm>
              <a:prstGeom prst="rect">
                <a:avLst/>
              </a:prstGeom>
              <a:noFill/>
              <a:ln>
                <a:noFill/>
              </a:ln>
            </p:spPr>
          </p:pic>
          <p:pic>
            <p:nvPicPr>
              <p:cNvPr id="1038079700" name="Würfel 3" hidden="1">
                <a:extLst>
                  <a:ext uri="{FF2B5EF4-FFF2-40B4-BE49-F238E27FC236}">
                    <a16:creationId xmlns:a16="http://schemas.microsoft.com/office/drawing/2014/main" id="{8B154C27-18DC-B3E2-C32A-0CFA07254DF7}"/>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937885" y="3116469"/>
                <a:ext cx="147320" cy="148590"/>
              </a:xfrm>
              <a:prstGeom prst="rect">
                <a:avLst/>
              </a:prstGeom>
              <a:noFill/>
              <a:ln>
                <a:noFill/>
              </a:ln>
            </p:spPr>
          </p:pic>
          <p:sp>
            <p:nvSpPr>
              <p:cNvPr id="1038079701" name="Box: Würfelereignis 3&amp;4" hidden="1">
                <a:extLst>
                  <a:ext uri="{FF2B5EF4-FFF2-40B4-BE49-F238E27FC236}">
                    <a16:creationId xmlns:a16="http://schemas.microsoft.com/office/drawing/2014/main" id="{77CB6186-27C6-8008-4228-0F9F431D10D2}"/>
                  </a:ext>
                </a:extLst>
              </p:cNvPr>
              <p:cNvSpPr/>
              <p:nvPr/>
            </p:nvSpPr>
            <p:spPr>
              <a:xfrm>
                <a:off x="3897676" y="3076689"/>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702" name="Textfeld Würfelereignis 1&amp;2" hidden="1">
                <a:extLst>
                  <a:ext uri="{FF2B5EF4-FFF2-40B4-BE49-F238E27FC236}">
                    <a16:creationId xmlns:a16="http://schemas.microsoft.com/office/drawing/2014/main" id="{8A96CE00-9E2D-84DC-9A22-90C0AA7EF2D4}"/>
                  </a:ext>
                </a:extLst>
              </p:cNvPr>
              <p:cNvSpPr txBox="1"/>
              <p:nvPr/>
            </p:nvSpPr>
            <p:spPr>
              <a:xfrm>
                <a:off x="4276475" y="2544036"/>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1&amp;2</a:t>
                </a:r>
              </a:p>
            </p:txBody>
          </p:sp>
          <p:pic>
            <p:nvPicPr>
              <p:cNvPr id="1038079703" name="Würfel 2" hidden="1">
                <a:extLst>
                  <a:ext uri="{FF2B5EF4-FFF2-40B4-BE49-F238E27FC236}">
                    <a16:creationId xmlns:a16="http://schemas.microsoft.com/office/drawing/2014/main" id="{A84C5E5E-1BE9-23BE-BAB7-167A9AA32895}"/>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27250" y="2586696"/>
                <a:ext cx="149225" cy="148590"/>
              </a:xfrm>
              <a:prstGeom prst="rect">
                <a:avLst/>
              </a:prstGeom>
              <a:noFill/>
              <a:ln>
                <a:noFill/>
              </a:ln>
            </p:spPr>
          </p:pic>
          <p:pic>
            <p:nvPicPr>
              <p:cNvPr id="1038079704" name="Würfel 1" hidden="1">
                <a:extLst>
                  <a:ext uri="{FF2B5EF4-FFF2-40B4-BE49-F238E27FC236}">
                    <a16:creationId xmlns:a16="http://schemas.microsoft.com/office/drawing/2014/main" id="{A14942D3-B6D5-C0E5-063F-C0E613100787}"/>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939243" y="2589996"/>
                <a:ext cx="144780" cy="148590"/>
              </a:xfrm>
              <a:prstGeom prst="rect">
                <a:avLst/>
              </a:prstGeom>
              <a:noFill/>
              <a:ln>
                <a:noFill/>
              </a:ln>
            </p:spPr>
          </p:pic>
          <p:sp>
            <p:nvSpPr>
              <p:cNvPr id="1038079705" name="Box: Würfelereignis 1&amp;2" hidden="1">
                <a:extLst>
                  <a:ext uri="{FF2B5EF4-FFF2-40B4-BE49-F238E27FC236}">
                    <a16:creationId xmlns:a16="http://schemas.microsoft.com/office/drawing/2014/main" id="{304A3587-8780-715D-6C9B-616D5145F706}"/>
                  </a:ext>
                </a:extLst>
              </p:cNvPr>
              <p:cNvSpPr/>
              <p:nvPr/>
            </p:nvSpPr>
            <p:spPr>
              <a:xfrm>
                <a:off x="3897676" y="2539543"/>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pic>
            <p:nvPicPr>
              <p:cNvPr id="1038079706" name="Pfeil Weiterlesen" hidden="1">
                <a:extLst>
                  <a:ext uri="{FF2B5EF4-FFF2-40B4-BE49-F238E27FC236}">
                    <a16:creationId xmlns:a16="http://schemas.microsoft.com/office/drawing/2014/main" id="{ECD185C5-BA52-474E-A633-3C2C7827B400}"/>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6107806" y="4698384"/>
                <a:ext cx="446801" cy="284120"/>
              </a:xfrm>
              <a:prstGeom prst="rect">
                <a:avLst/>
              </a:prstGeom>
              <a:noFill/>
              <a:ln>
                <a:noFill/>
              </a:ln>
            </p:spPr>
          </p:pic>
          <p:sp>
            <p:nvSpPr>
              <p:cNvPr id="1038079707" name="Textfeld Weiterlesen">
                <a:extLst>
                  <a:ext uri="{FF2B5EF4-FFF2-40B4-BE49-F238E27FC236}">
                    <a16:creationId xmlns:a16="http://schemas.microsoft.com/office/drawing/2014/main" id="{AA3483E3-0BD5-C206-8FA9-DEC62708351E}"/>
                  </a:ext>
                </a:extLst>
              </p:cNvPr>
              <p:cNvSpPr txBox="1"/>
              <p:nvPr/>
            </p:nvSpPr>
            <p:spPr>
              <a:xfrm>
                <a:off x="3779832" y="4764513"/>
                <a:ext cx="2876649" cy="226216"/>
              </a:xfrm>
              <a:prstGeom prst="rect">
                <a:avLst/>
              </a:prstGeom>
              <a:noFill/>
            </p:spPr>
            <p:txBody>
              <a:bodyPr wrap="square" rtlCol="0">
                <a:spAutoFit/>
              </a:bodyPr>
              <a:lstStyle/>
              <a:p>
                <a:pPr marL="0" marR="0" lvl="0" indent="0" algn="r" defTabSz="986912" rtl="0" eaLnBrk="0" fontAlgn="base" latinLnBrk="0" hangingPunct="0">
                  <a:lnSpc>
                    <a:spcPct val="100000"/>
                  </a:lnSpc>
                  <a:spcBef>
                    <a:spcPct val="0"/>
                  </a:spcBef>
                  <a:spcAft>
                    <a:spcPct val="0"/>
                  </a:spcAft>
                  <a:buClrTx/>
                  <a:buSzTx/>
                  <a:buFontTx/>
                  <a:buNone/>
                  <a:tabLst/>
                  <a:defRPr/>
                </a:pPr>
                <a:r>
                  <a:rPr kumimoji="0" lang="de-DE" altLang="de-DE" sz="87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Lest jetzt weiter auf auf der Karte: Runen und Kräuter</a:t>
                </a:r>
              </a:p>
            </p:txBody>
          </p:sp>
        </p:grpSp>
        <p:grpSp>
          <p:nvGrpSpPr>
            <p:cNvPr id="1038079681" name="Vorderseite (links)">
              <a:extLst>
                <a:ext uri="{FF2B5EF4-FFF2-40B4-BE49-F238E27FC236}">
                  <a16:creationId xmlns:a16="http://schemas.microsoft.com/office/drawing/2014/main" id="{840EEDDF-4E88-ED57-D38B-1F342809257C}"/>
                </a:ext>
              </a:extLst>
            </p:cNvPr>
            <p:cNvGrpSpPr/>
            <p:nvPr/>
          </p:nvGrpSpPr>
          <p:grpSpPr>
            <a:xfrm>
              <a:off x="903186" y="845721"/>
              <a:ext cx="2876650" cy="4046633"/>
              <a:chOff x="903186" y="845721"/>
              <a:chExt cx="2876650" cy="4046633"/>
            </a:xfrm>
          </p:grpSpPr>
          <p:pic>
            <p:nvPicPr>
              <p:cNvPr id="1038079682" name="Andor Logo oben" descr="Ein Bild, das Typografie, Symbol, Schrift, Logo enthält.&#10;&#10;Automatisch generierte Beschreibung">
                <a:extLst>
                  <a:ext uri="{FF2B5EF4-FFF2-40B4-BE49-F238E27FC236}">
                    <a16:creationId xmlns:a16="http://schemas.microsoft.com/office/drawing/2014/main" id="{E12AA9AA-DB5A-7E95-5A12-5D3ABCDBD63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609191" y="1191530"/>
                <a:ext cx="1464641" cy="545557"/>
              </a:xfrm>
              <a:prstGeom prst="rect">
                <a:avLst/>
              </a:prstGeom>
            </p:spPr>
          </p:pic>
          <p:sp>
            <p:nvSpPr>
              <p:cNvPr id="1038079683" name="Andor Logo Text">
                <a:extLst>
                  <a:ext uri="{FF2B5EF4-FFF2-40B4-BE49-F238E27FC236}">
                    <a16:creationId xmlns:a16="http://schemas.microsoft.com/office/drawing/2014/main" id="{4EEC1875-FE2D-4FB7-16F9-2FF4895A3575}"/>
                  </a:ext>
                </a:extLst>
              </p:cNvPr>
              <p:cNvSpPr txBox="1">
                <a:spLocks noChangeArrowheads="1"/>
              </p:cNvSpPr>
              <p:nvPr/>
            </p:nvSpPr>
            <p:spPr bwMode="auto">
              <a:xfrm>
                <a:off x="903186" y="845721"/>
                <a:ext cx="2876649" cy="567146"/>
              </a:xfrm>
              <a:prstGeom prst="rect">
                <a:avLst/>
              </a:prstGeom>
              <a:blipFill dpi="0" rotWithShape="1">
                <a:blip r:embed="rId13">
                  <a:alphaModFix amt="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8694" tIns="49347" rIns="98694" bIns="49347" numCol="1" anchor="t" anchorCtr="0" compatLnSpc="1">
                <a:prstTxWarp prst="textNoShape">
                  <a:avLst/>
                </a:prstTxWarp>
              </a:bodyPr>
              <a:lstStyle/>
              <a:p>
                <a:pPr algn="ctr" defTabSz="986912" eaLnBrk="0" fontAlgn="base" hangingPunct="0">
                  <a:lnSpc>
                    <a:spcPts val="1000"/>
                  </a:lnSpc>
                  <a:spcBef>
                    <a:spcPct val="0"/>
                  </a:spcBef>
                  <a:spcAft>
                    <a:spcPct val="0"/>
                  </a:spcAft>
                </a:pP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Die</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200" cap="small" dirty="0">
                    <a:latin typeface="Times New Roman" panose="02020603050405020304" pitchFamily="18" charset="0"/>
                    <a:ea typeface="Times New Roman" panose="02020603050405020304" pitchFamily="18" charset="0"/>
                    <a:cs typeface="Times New Roman" panose="02020603050405020304" pitchFamily="18" charset="0"/>
                  </a:rPr>
                  <a:t>Legenden</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Von</a:t>
                </a:r>
                <a:endParaRPr lang="de-DE" altLang="de-DE" sz="1000" cap="small" dirty="0">
                  <a:latin typeface="Arial" panose="020B0604020202020204" pitchFamily="34" charset="0"/>
                </a:endParaRPr>
              </a:p>
            </p:txBody>
          </p:sp>
          <p:sp>
            <p:nvSpPr>
              <p:cNvPr id="1038079684" name="Box: Legendenkarten-Auflistung" hidden="1">
                <a:extLst>
                  <a:ext uri="{FF2B5EF4-FFF2-40B4-BE49-F238E27FC236}">
                    <a16:creationId xmlns:a16="http://schemas.microsoft.com/office/drawing/2014/main" id="{BB59503A-7828-A358-8214-1B377DCF96F5}"/>
                  </a:ext>
                </a:extLst>
              </p:cNvPr>
              <p:cNvSpPr/>
              <p:nvPr/>
            </p:nvSpPr>
            <p:spPr>
              <a:xfrm>
                <a:off x="1043653" y="4066854"/>
                <a:ext cx="2595716" cy="82550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85" name="Anlegedreieck Legendenleiste" hidden="1">
                <a:extLst>
                  <a:ext uri="{FF2B5EF4-FFF2-40B4-BE49-F238E27FC236}">
                    <a16:creationId xmlns:a16="http://schemas.microsoft.com/office/drawing/2014/main" id="{0E649AB1-FF95-9FD1-BFEE-5DD21A72A87E}"/>
                  </a:ext>
                </a:extLst>
              </p:cNvPr>
              <p:cNvSpPr/>
              <p:nvPr/>
            </p:nvSpPr>
            <p:spPr>
              <a:xfrm rot="2706854">
                <a:off x="1152086" y="3160965"/>
                <a:ext cx="632783" cy="632783"/>
              </a:xfrm>
              <a:prstGeom prst="rtTriangle">
                <a:avLst/>
              </a:prstGeom>
              <a:solidFill>
                <a:schemeClr val="bg1"/>
              </a:solidFill>
              <a:ln w="31750"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38079686" name="Legendekarten-Anweisung">
                <a:extLst>
                  <a:ext uri="{FF2B5EF4-FFF2-40B4-BE49-F238E27FC236}">
                    <a16:creationId xmlns:a16="http://schemas.microsoft.com/office/drawing/2014/main" id="{6D89F106-A4EC-DCB2-A47F-3CF64677E65F}"/>
                  </a:ext>
                </a:extLst>
              </p:cNvPr>
              <p:cNvSpPr txBox="1">
                <a:spLocks noChangeArrowheads="1"/>
              </p:cNvSpPr>
              <p:nvPr/>
            </p:nvSpPr>
            <p:spPr bwMode="auto">
              <a:xfrm>
                <a:off x="1043653" y="4085090"/>
                <a:ext cx="2595716" cy="535937"/>
              </a:xfrm>
              <a:prstGeom prst="rect">
                <a:avLst/>
              </a:prstGeom>
              <a:noFill/>
              <a:ln w="9525">
                <a:noFill/>
                <a:miter lim="800000"/>
                <a:headEnd/>
                <a:tailEnd/>
              </a:ln>
            </p:spPr>
            <p:txBody>
              <a:bodyPr rot="0" vert="horz" wrap="square" lIns="91440" tIns="45720" rIns="91440" bIns="45720" anchor="t" anchorCtr="0">
                <a:noAutofit/>
              </a:bodyPr>
              <a:lstStyle/>
              <a:p>
                <a:pPr algn="ctr"/>
                <a:r>
                  <a:rPr lang="de-DE" sz="1000" dirty="0">
                    <a:effectLst/>
                    <a:latin typeface="Times New Roman" panose="02020603050405020304" pitchFamily="18" charset="0"/>
                    <a:ea typeface="Times New Roman" panose="02020603050405020304" pitchFamily="18" charset="0"/>
                    <a:cs typeface="Times New Roman" panose="02020603050405020304" pitchFamily="18" charset="0"/>
                  </a:rPr>
                  <a:t>Diese Karte wird aufgedeckt, sobald ein Held das Nebelfeld mit der Hexe aktiviert </a:t>
                </a:r>
                <a:r>
                  <a:rPr lang="de-DE" sz="1000" u="sng" dirty="0">
                    <a:effectLst/>
                    <a:latin typeface="Times New Roman" panose="02020603050405020304" pitchFamily="18" charset="0"/>
                    <a:ea typeface="Times New Roman" panose="02020603050405020304" pitchFamily="18" charset="0"/>
                    <a:cs typeface="Times New Roman" panose="02020603050405020304" pitchFamily="18" charset="0"/>
                  </a:rPr>
                  <a:t>und</a:t>
                </a:r>
                <a:r>
                  <a:rPr lang="de-DE" sz="1000" dirty="0">
                    <a:effectLst/>
                    <a:latin typeface="Times New Roman" panose="02020603050405020304" pitchFamily="18" charset="0"/>
                    <a:ea typeface="Times New Roman" panose="02020603050405020304" pitchFamily="18" charset="0"/>
                    <a:cs typeface="Times New Roman" panose="02020603050405020304" pitchFamily="18" charset="0"/>
                  </a:rPr>
                  <a:t> ihr Rat gebraucht wird (s. Der Händler).</a:t>
                </a:r>
                <a:endParaRPr lang="de-DE" sz="1000" u="sng"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038079687" name="Legendenleisten-Nummernfeld">
                <a:extLst>
                  <a:ext uri="{FF2B5EF4-FFF2-40B4-BE49-F238E27FC236}">
                    <a16:creationId xmlns:a16="http://schemas.microsoft.com/office/drawing/2014/main" id="{CC57EB95-C947-9837-A27C-63E052759F09}"/>
                  </a:ext>
                </a:extLst>
              </p:cNvPr>
              <p:cNvSpPr/>
              <p:nvPr/>
            </p:nvSpPr>
            <p:spPr>
              <a:xfrm>
                <a:off x="1329489" y="3027981"/>
                <a:ext cx="2165685" cy="914400"/>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88" name="Legendeleisten-Nummer">
                <a:extLst>
                  <a:ext uri="{FF2B5EF4-FFF2-40B4-BE49-F238E27FC236}">
                    <a16:creationId xmlns:a16="http://schemas.microsoft.com/office/drawing/2014/main" id="{C9302924-2B7C-B9FD-7BCD-E79EB1992801}"/>
                  </a:ext>
                </a:extLst>
              </p:cNvPr>
              <p:cNvSpPr txBox="1">
                <a:spLocks noChangeArrowheads="1"/>
              </p:cNvSpPr>
              <p:nvPr/>
            </p:nvSpPr>
            <p:spPr bwMode="auto">
              <a:xfrm>
                <a:off x="1450624" y="3279508"/>
                <a:ext cx="1923413" cy="353749"/>
              </a:xfrm>
              <a:prstGeom prst="rect">
                <a:avLst/>
              </a:prstGeom>
              <a:noFill/>
              <a:ln w="9525">
                <a:noFill/>
                <a:miter lim="800000"/>
                <a:headEnd/>
                <a:tailEnd/>
              </a:ln>
            </p:spPr>
            <p:txBody>
              <a:bodyPr rot="0" vert="horz" wrap="square" lIns="91440" tIns="45720" rIns="91440" bIns="45720" anchor="t" anchorCtr="0">
                <a:noAutofit/>
              </a:bodyPr>
              <a:lstStyle/>
              <a:p>
                <a:pPr algn="ctr"/>
                <a:r>
                  <a:rPr lang="de-DE" b="1" dirty="0">
                    <a:effectLst/>
                    <a:latin typeface="Times New Roman" panose="02020603050405020304" pitchFamily="18" charset="0"/>
                    <a:ea typeface="Times New Roman" panose="02020603050405020304" pitchFamily="18" charset="0"/>
                    <a:cs typeface="Times New Roman" panose="02020603050405020304" pitchFamily="18" charset="0"/>
                  </a:rPr>
                  <a:t>Reka</a:t>
                </a:r>
              </a:p>
            </p:txBody>
          </p:sp>
          <p:sp>
            <p:nvSpPr>
              <p:cNvPr id="1038079689" name="Legenden-Name">
                <a:extLst>
                  <a:ext uri="{FF2B5EF4-FFF2-40B4-BE49-F238E27FC236}">
                    <a16:creationId xmlns:a16="http://schemas.microsoft.com/office/drawing/2014/main" id="{63117CAE-06EB-4B69-1B48-B2670CF5BD48}"/>
                  </a:ext>
                </a:extLst>
              </p:cNvPr>
              <p:cNvSpPr txBox="1">
                <a:spLocks noChangeArrowheads="1"/>
              </p:cNvSpPr>
              <p:nvPr/>
            </p:nvSpPr>
            <p:spPr bwMode="auto">
              <a:xfrm>
                <a:off x="903186" y="1758676"/>
                <a:ext cx="2876650" cy="1274793"/>
              </a:xfrm>
              <a:prstGeom prst="rect">
                <a:avLst/>
              </a:prstGeom>
              <a:noFill/>
              <a:ln w="9525">
                <a:noFill/>
                <a:miter lim="800000"/>
                <a:headEnd/>
                <a:tailEnd/>
              </a:ln>
            </p:spPr>
            <p:txBody>
              <a:bodyPr rot="0" vert="horz" wrap="square" lIns="98694" tIns="49347" rIns="98694" bIns="49347" anchor="t" anchorCtr="0">
                <a:noAutofit/>
              </a:bodyPr>
              <a:lstStyle/>
              <a:p>
                <a:pPr algn="ctr"/>
                <a:r>
                  <a:rPr lang="de-DE" dirty="0">
                    <a:latin typeface="Times New Roman" panose="02020603050405020304" pitchFamily="18" charset="0"/>
                    <a:ea typeface="Times New Roman" panose="02020603050405020304" pitchFamily="18" charset="0"/>
                    <a:cs typeface="Times New Roman" panose="02020603050405020304" pitchFamily="18" charset="0"/>
                  </a:rPr>
                  <a:t>Fan Legende</a:t>
                </a:r>
                <a:endParaRPr lang="de-DE"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pP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de-DE" b="1" dirty="0">
                    <a:latin typeface="Times New Roman" panose="02020603050405020304" pitchFamily="18" charset="0"/>
                    <a:ea typeface="Times New Roman" panose="02020603050405020304" pitchFamily="18" charset="0"/>
                    <a:cs typeface="Times New Roman" panose="02020603050405020304" pitchFamily="18" charset="0"/>
                  </a:rPr>
                  <a:t>Willkommen in Andor</a:t>
                </a:r>
              </a:p>
              <a:p>
                <a:pPr algn="ctr">
                  <a:spcBef>
                    <a:spcPts val="1295"/>
                  </a:spcBef>
                </a:pPr>
                <a:r>
                  <a:rPr lang="de-DE" b="1" dirty="0">
                    <a:latin typeface="Times New Roman" panose="02020603050405020304" pitchFamily="18" charset="0"/>
                    <a:ea typeface="Times New Roman" panose="02020603050405020304" pitchFamily="18" charset="0"/>
                    <a:cs typeface="Times New Roman" panose="02020603050405020304" pitchFamily="18" charset="0"/>
                  </a:rPr>
                  <a:t>Crashkurs</a:t>
                </a:r>
              </a:p>
            </p:txBody>
          </p:sp>
        </p:grpSp>
      </p:grpSp>
      <p:grpSp>
        <p:nvGrpSpPr>
          <p:cNvPr id="1084" name="Faltkarte oben">
            <a:extLst>
              <a:ext uri="{FF2B5EF4-FFF2-40B4-BE49-F238E27FC236}">
                <a16:creationId xmlns:a16="http://schemas.microsoft.com/office/drawing/2014/main" id="{B3858A7C-B2D6-352C-B2C5-8084C994CB36}"/>
              </a:ext>
            </a:extLst>
          </p:cNvPr>
          <p:cNvGrpSpPr/>
          <p:nvPr/>
        </p:nvGrpSpPr>
        <p:grpSpPr>
          <a:xfrm>
            <a:off x="440081" y="632296"/>
            <a:ext cx="6216405" cy="4393732"/>
            <a:chOff x="440081" y="632296"/>
            <a:chExt cx="6216405" cy="4393732"/>
          </a:xfrm>
        </p:grpSpPr>
        <p:grpSp>
          <p:nvGrpSpPr>
            <p:cNvPr id="39" name="Schere oben">
              <a:extLst>
                <a:ext uri="{FF2B5EF4-FFF2-40B4-BE49-F238E27FC236}">
                  <a16:creationId xmlns:a16="http://schemas.microsoft.com/office/drawing/2014/main" id="{83CE8C06-865B-6BCE-1E4D-ADB07DBFB6ED}"/>
                </a:ext>
              </a:extLst>
            </p:cNvPr>
            <p:cNvGrpSpPr/>
            <p:nvPr/>
          </p:nvGrpSpPr>
          <p:grpSpPr>
            <a:xfrm>
              <a:off x="440081" y="632296"/>
              <a:ext cx="372843" cy="154209"/>
              <a:chOff x="0" y="0"/>
              <a:chExt cx="344964" cy="142875"/>
            </a:xfrm>
          </p:grpSpPr>
          <p:pic>
            <p:nvPicPr>
              <p:cNvPr id="40" name="Schere Grafik">
                <a:extLst>
                  <a:ext uri="{FF2B5EF4-FFF2-40B4-BE49-F238E27FC236}">
                    <a16:creationId xmlns:a16="http://schemas.microsoft.com/office/drawing/2014/main" id="{580EDCCE-59B2-4747-2461-F90D131AB4B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280988" cy="142875"/>
              </a:xfrm>
              <a:prstGeom prst="rect">
                <a:avLst/>
              </a:prstGeom>
              <a:effectLst/>
            </p:spPr>
          </p:pic>
          <p:cxnSp>
            <p:nvCxnSpPr>
              <p:cNvPr id="41" name="Strichlinie Schere">
                <a:extLst>
                  <a:ext uri="{FF2B5EF4-FFF2-40B4-BE49-F238E27FC236}">
                    <a16:creationId xmlns:a16="http://schemas.microsoft.com/office/drawing/2014/main" id="{DC7A8234-F122-9FB3-8BFE-C2090EC1B692}"/>
                  </a:ext>
                </a:extLst>
              </p:cNvPr>
              <p:cNvCxnSpPr/>
              <p:nvPr/>
            </p:nvCxnSpPr>
            <p:spPr>
              <a:xfrm flipH="1">
                <a:off x="140494" y="73819"/>
                <a:ext cx="204470" cy="0"/>
              </a:xfrm>
              <a:prstGeom prst="line">
                <a:avLst/>
              </a:prstGeom>
              <a:ln w="6350">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44" name="Schneidelinie">
              <a:extLst>
                <a:ext uri="{FF2B5EF4-FFF2-40B4-BE49-F238E27FC236}">
                  <a16:creationId xmlns:a16="http://schemas.microsoft.com/office/drawing/2014/main" id="{F7476714-DCF3-2B38-0698-9B0D1372C097}"/>
                </a:ext>
              </a:extLst>
            </p:cNvPr>
            <p:cNvSpPr>
              <a:spLocks/>
            </p:cNvSpPr>
            <p:nvPr/>
          </p:nvSpPr>
          <p:spPr>
            <a:xfrm>
              <a:off x="903185" y="709402"/>
              <a:ext cx="5753301" cy="4316626"/>
            </a:xfrm>
            <a:prstGeom prst="rect">
              <a:avLst/>
            </a:prstGeom>
            <a:noFill/>
            <a:ln w="63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8694" tIns="49347" rIns="98694" bIns="49347" numCol="1" spcCol="0" rtlCol="0" fromWordArt="0" anchor="ctr" anchorCtr="0" forceAA="0" compatLnSpc="1">
              <a:prstTxWarp prst="textNoShape">
                <a:avLst/>
              </a:prstTxWarp>
              <a:noAutofit/>
            </a:bodyPr>
            <a:lstStyle/>
            <a:p>
              <a:endParaRPr lang="de-DE" sz="2115"/>
            </a:p>
          </p:txBody>
        </p:sp>
        <p:grpSp>
          <p:nvGrpSpPr>
            <p:cNvPr id="1083" name="Rückseite (rechts)">
              <a:extLst>
                <a:ext uri="{FF2B5EF4-FFF2-40B4-BE49-F238E27FC236}">
                  <a16:creationId xmlns:a16="http://schemas.microsoft.com/office/drawing/2014/main" id="{21D07376-F553-A7CE-DA82-53C6E150DE07}"/>
                </a:ext>
              </a:extLst>
            </p:cNvPr>
            <p:cNvGrpSpPr/>
            <p:nvPr/>
          </p:nvGrpSpPr>
          <p:grpSpPr>
            <a:xfrm>
              <a:off x="3779836" y="709401"/>
              <a:ext cx="2876649" cy="4316626"/>
              <a:chOff x="3779836" y="709401"/>
              <a:chExt cx="2876649" cy="4316626"/>
            </a:xfrm>
          </p:grpSpPr>
          <p:sp>
            <p:nvSpPr>
              <p:cNvPr id="42" name="Textfeld Beschreibung***">
                <a:extLst>
                  <a:ext uri="{FF2B5EF4-FFF2-40B4-BE49-F238E27FC236}">
                    <a16:creationId xmlns:a16="http://schemas.microsoft.com/office/drawing/2014/main" id="{974080A4-D66C-2DA7-0F14-C5AFB6F8EF9C}"/>
                  </a:ext>
                </a:extLst>
              </p:cNvPr>
              <p:cNvSpPr txBox="1">
                <a:spLocks noChangeArrowheads="1"/>
              </p:cNvSpPr>
              <p:nvPr/>
            </p:nvSpPr>
            <p:spPr bwMode="auto">
              <a:xfrm>
                <a:off x="3779836" y="709401"/>
                <a:ext cx="2876649" cy="4316626"/>
              </a:xfrm>
              <a:prstGeom prst="rect">
                <a:avLst/>
              </a:prstGeom>
              <a:noFill/>
              <a:ln w="6350">
                <a:solidFill>
                  <a:schemeClr val="bg1">
                    <a:lumMod val="8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8694" tIns="49347" rIns="98694" bIns="49347" numCol="1" anchor="t" anchorCtr="0" compatLnSpc="1">
                <a:prstTxWarp prst="textNoShape">
                  <a:avLst/>
                </a:prstTxWarp>
              </a:bodyPr>
              <a:lstStyle/>
              <a:p>
                <a:pPr algn="just" defTabSz="986912" eaLnBrk="0" fontAlgn="base" hangingPunct="0">
                  <a:spcBef>
                    <a:spcPct val="0"/>
                  </a:spcBef>
                  <a:spcAft>
                    <a:spcPct val="0"/>
                  </a:spcAft>
                </a:pPr>
                <a:endParaRPr lang="de-DE" altLang="de-DE" sz="5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de-DE" sz="850" i="1" dirty="0">
                    <a:solidFill>
                      <a:srgbClr val="000000"/>
                    </a:solidFill>
                    <a:effectLst/>
                    <a:latin typeface="Times New Roman" panose="02020603050405020304" pitchFamily="18" charset="0"/>
                  </a:rPr>
                  <a:t>Zum Dank für seine Rettung schenkte euch der Händler</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einen Gegenstand eurer Wahl aus seinem Angebot.</a:t>
                </a:r>
                <a:endParaRPr lang="de-DE" sz="850" dirty="0">
                  <a:solidFill>
                    <a:srgbClr val="000000"/>
                  </a:solidFill>
                  <a:effectLst/>
                  <a:latin typeface="Times New Roman" panose="02020603050405020304" pitchFamily="18" charset="0"/>
                </a:endParaRPr>
              </a:p>
              <a:p>
                <a:pPr algn="just"/>
                <a:endParaRPr lang="de-DE" sz="85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Dreht die Kampftafel um und legt die </a:t>
                </a:r>
                <a:r>
                  <a:rPr lang="de-DE" sz="850" b="1" dirty="0">
                    <a:solidFill>
                      <a:srgbClr val="000000"/>
                    </a:solidFill>
                    <a:effectLst/>
                    <a:latin typeface="Times New Roman" panose="02020603050405020304" pitchFamily="18" charset="0"/>
                  </a:rPr>
                  <a:t>Ausrüstungs-</a:t>
                </a:r>
                <a:r>
                  <a:rPr lang="de-DE" sz="850" b="1" dirty="0" err="1">
                    <a:solidFill>
                      <a:srgbClr val="000000"/>
                    </a:solidFill>
                    <a:effectLst/>
                    <a:latin typeface="Times New Roman" panose="02020603050405020304" pitchFamily="18" charset="0"/>
                  </a:rPr>
                  <a:t>gegenstände</a:t>
                </a:r>
                <a:r>
                  <a:rPr lang="de-DE" sz="850" dirty="0">
                    <a:solidFill>
                      <a:srgbClr val="000000"/>
                    </a:solidFill>
                    <a:effectLst/>
                    <a:latin typeface="Times New Roman" panose="02020603050405020304" pitchFamily="18" charset="0"/>
                  </a:rPr>
                  <a:t> (Trinkschläuche, Bögen, Schilde, Falken, Helme, Fernrohre, Tränke) auf die Ausrüstungstafel.</a:t>
                </a:r>
              </a:p>
              <a:p>
                <a:pPr algn="just"/>
                <a:r>
                  <a:rPr lang="de-DE" sz="850" dirty="0">
                    <a:solidFill>
                      <a:srgbClr val="000000"/>
                    </a:solidFill>
                    <a:effectLst/>
                    <a:latin typeface="Times New Roman" panose="02020603050405020304" pitchFamily="18" charset="0"/>
                  </a:rPr>
                  <a:t>Alle Gegenstände, außer dem Trank der Hexe, können ab sofort bei jedem Händler (Feld 18, 57, 71) für jeweils </a:t>
                </a:r>
                <a:r>
                  <a:rPr lang="de-DE" sz="850" b="1" dirty="0">
                    <a:solidFill>
                      <a:srgbClr val="000000"/>
                    </a:solidFill>
                    <a:effectLst/>
                    <a:latin typeface="Times New Roman" panose="02020603050405020304" pitchFamily="18" charset="0"/>
                  </a:rPr>
                  <a:t>2 Gold</a:t>
                </a:r>
                <a:r>
                  <a:rPr lang="de-DE" sz="850" b="1" dirty="0">
                    <a:solidFill>
                      <a:srgbClr val="000000"/>
                    </a:solidFill>
                    <a:latin typeface="Times New Roman" panose="02020603050405020304" pitchFamily="18" charset="0"/>
                  </a:rPr>
                  <a:t> </a:t>
                </a:r>
                <a:r>
                  <a:rPr lang="de-DE" sz="850" dirty="0">
                    <a:solidFill>
                      <a:srgbClr val="000000"/>
                    </a:solidFill>
                    <a:effectLst/>
                    <a:latin typeface="Times New Roman" panose="02020603050405020304" pitchFamily="18" charset="0"/>
                  </a:rPr>
                  <a:t>gekauft werden. Genauso wie Stärkepunkte.</a:t>
                </a:r>
              </a:p>
              <a:p>
                <a:pPr algn="just"/>
                <a:endParaRPr lang="de-DE" sz="60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Lest jetzt auf der Ausrüstungstafel nach, welchen Nutzen die einzelnen Gegenstände haben und entscheidet zusammen, welchen Gegenstand ihr euch schenken lasst und wer ihn bekommt.</a:t>
                </a:r>
              </a:p>
              <a:p>
                <a:pPr algn="just"/>
                <a:endParaRPr lang="de-DE" sz="60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Jeder Held kann </a:t>
                </a:r>
                <a:r>
                  <a:rPr lang="de-DE" sz="850" b="1" dirty="0">
                    <a:solidFill>
                      <a:srgbClr val="000000"/>
                    </a:solidFill>
                    <a:effectLst/>
                    <a:latin typeface="Times New Roman" panose="02020603050405020304" pitchFamily="18" charset="0"/>
                  </a:rPr>
                  <a:t>höchstens</a:t>
                </a:r>
                <a:r>
                  <a:rPr lang="de-DE" sz="850" dirty="0">
                    <a:solidFill>
                      <a:srgbClr val="000000"/>
                    </a:solidFill>
                    <a:effectLst/>
                    <a:latin typeface="Times New Roman" panose="02020603050405020304" pitchFamily="18" charset="0"/>
                  </a:rPr>
                  <a:t> 1 großen Gegenstand (Schild, Bogen, Falken), 1 Helm und 3 kleine Gegenstände tragen.</a:t>
                </a:r>
              </a:p>
              <a:p>
                <a:pPr algn="just"/>
                <a:endParaRPr lang="de-DE" sz="850" dirty="0">
                  <a:solidFill>
                    <a:srgbClr val="000000"/>
                  </a:solidFill>
                  <a:effectLst/>
                  <a:latin typeface="Times New Roman" panose="02020603050405020304" pitchFamily="18" charset="0"/>
                </a:endParaRPr>
              </a:p>
              <a:p>
                <a:pPr algn="just"/>
                <a:endParaRPr lang="de-DE" sz="850" dirty="0">
                  <a:solidFill>
                    <a:srgbClr val="000000"/>
                  </a:solidFill>
                  <a:latin typeface="Times New Roman" panose="02020603050405020304" pitchFamily="18" charset="0"/>
                </a:endParaRPr>
              </a:p>
              <a:p>
                <a:pPr algn="just"/>
                <a:r>
                  <a:rPr lang="de-DE" sz="850" b="1" dirty="0">
                    <a:solidFill>
                      <a:srgbClr val="000000"/>
                    </a:solidFill>
                    <a:effectLst/>
                    <a:latin typeface="Times New Roman" panose="02020603050405020304" pitchFamily="18" charset="0"/>
                  </a:rPr>
                  <a:t>Erinnerung:</a:t>
                </a:r>
              </a:p>
              <a:p>
                <a:pPr algn="just"/>
                <a:r>
                  <a:rPr lang="de-DE" sz="850" dirty="0">
                    <a:solidFill>
                      <a:srgbClr val="000000"/>
                    </a:solidFill>
                    <a:effectLst/>
                    <a:latin typeface="Times New Roman" panose="02020603050405020304" pitchFamily="18" charset="0"/>
                  </a:rPr>
                  <a:t>Ein Held kann beliebig viel Gold/Gegenstände auf einem Feld ablegen oder aufnehmen ohne dass diese Aktion Stunden auf der Tagesleiste kostet. So können 2 Helden, die auf demselben Feld stehen, Gold/Gegenstände tauschen, wenn sich der Zeitstein beider Helden noch nicht auf dem Sonnenaufgangsfeld befindet.</a:t>
                </a:r>
              </a:p>
              <a:p>
                <a:pPr algn="just" defTabSz="986912" eaLnBrk="0" fontAlgn="base" hangingPunct="0">
                  <a:spcBef>
                    <a:spcPct val="0"/>
                  </a:spcBef>
                  <a:spcAft>
                    <a:spcPct val="0"/>
                  </a:spcAft>
                </a:pPr>
                <a:endParaRPr lang="de-DE" altLang="de-DE" sz="920" dirty="0">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62" name="Aufgabe-Linie unten" hidden="1">
                <a:extLst>
                  <a:ext uri="{FF2B5EF4-FFF2-40B4-BE49-F238E27FC236}">
                    <a16:creationId xmlns:a16="http://schemas.microsoft.com/office/drawing/2014/main" id="{DE82223D-D92D-28D0-597E-C94DA6D07F42}"/>
                  </a:ext>
                </a:extLst>
              </p:cNvPr>
              <p:cNvCxnSpPr>
                <a:cxnSpLocks/>
              </p:cNvCxnSpPr>
              <p:nvPr/>
            </p:nvCxnSpPr>
            <p:spPr>
              <a:xfrm>
                <a:off x="3847165" y="4505662"/>
                <a:ext cx="2741987" cy="0"/>
              </a:xfrm>
              <a:prstGeom prst="line">
                <a:avLst/>
              </a:prstGeom>
              <a:ln w="31750" cmpd="thinThick">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Aufgabe-Linie oben" hidden="1">
                <a:extLst>
                  <a:ext uri="{FF2B5EF4-FFF2-40B4-BE49-F238E27FC236}">
                    <a16:creationId xmlns:a16="http://schemas.microsoft.com/office/drawing/2014/main" id="{367C1632-25C0-CD6F-B0C7-199539853C9C}"/>
                  </a:ext>
                </a:extLst>
              </p:cNvPr>
              <p:cNvCxnSpPr>
                <a:cxnSpLocks/>
              </p:cNvCxnSpPr>
              <p:nvPr/>
            </p:nvCxnSpPr>
            <p:spPr>
              <a:xfrm>
                <a:off x="3847165" y="3244461"/>
                <a:ext cx="2741987" cy="0"/>
              </a:xfrm>
              <a:prstGeom prst="line">
                <a:avLst/>
              </a:prstGeom>
              <a:ln w="31750" cmpd="thickThin">
                <a:solidFill>
                  <a:schemeClr val="tx1"/>
                </a:solidFill>
              </a:ln>
            </p:spPr>
            <p:style>
              <a:lnRef idx="1">
                <a:schemeClr val="accent1"/>
              </a:lnRef>
              <a:fillRef idx="0">
                <a:schemeClr val="accent1"/>
              </a:fillRef>
              <a:effectRef idx="0">
                <a:schemeClr val="accent1"/>
              </a:effectRef>
              <a:fontRef idx="minor">
                <a:schemeClr val="tx1"/>
              </a:fontRef>
            </p:style>
          </p:cxnSp>
          <p:sp>
            <p:nvSpPr>
              <p:cNvPr id="1038079658" name="Textfeld Würfelereignis 5&amp;6" hidden="1">
                <a:extLst>
                  <a:ext uri="{FF2B5EF4-FFF2-40B4-BE49-F238E27FC236}">
                    <a16:creationId xmlns:a16="http://schemas.microsoft.com/office/drawing/2014/main" id="{6CF9BBDC-C22A-863E-4A3A-7AF515224B25}"/>
                  </a:ext>
                </a:extLst>
              </p:cNvPr>
              <p:cNvSpPr txBox="1"/>
              <p:nvPr/>
            </p:nvSpPr>
            <p:spPr>
              <a:xfrm>
                <a:off x="4271082" y="3613835"/>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5&amp;6</a:t>
                </a:r>
              </a:p>
            </p:txBody>
          </p:sp>
          <p:pic>
            <p:nvPicPr>
              <p:cNvPr id="1038079657" name="Würfel 6" hidden="1">
                <a:extLst>
                  <a:ext uri="{FF2B5EF4-FFF2-40B4-BE49-F238E27FC236}">
                    <a16:creationId xmlns:a16="http://schemas.microsoft.com/office/drawing/2014/main" id="{A6DEB045-F4EE-5317-B558-E208B536AA6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23811" y="3663873"/>
                <a:ext cx="148590" cy="147955"/>
              </a:xfrm>
              <a:prstGeom prst="rect">
                <a:avLst/>
              </a:prstGeom>
              <a:noFill/>
              <a:ln>
                <a:noFill/>
              </a:ln>
            </p:spPr>
          </p:pic>
          <p:pic>
            <p:nvPicPr>
              <p:cNvPr id="1038079655" name="Würfel 5" hidden="1">
                <a:extLst>
                  <a:ext uri="{FF2B5EF4-FFF2-40B4-BE49-F238E27FC236}">
                    <a16:creationId xmlns:a16="http://schemas.microsoft.com/office/drawing/2014/main" id="{B88FD3C8-9FD5-6C0D-E4A6-EFBD45B57A1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36068" y="3662221"/>
                <a:ext cx="147955" cy="147955"/>
              </a:xfrm>
              <a:prstGeom prst="rect">
                <a:avLst/>
              </a:prstGeom>
              <a:noFill/>
              <a:ln>
                <a:noFill/>
              </a:ln>
            </p:spPr>
          </p:pic>
          <p:sp>
            <p:nvSpPr>
              <p:cNvPr id="1038079656" name="Box: Würfelereignis 5&amp;6" hidden="1">
                <a:extLst>
                  <a:ext uri="{FF2B5EF4-FFF2-40B4-BE49-F238E27FC236}">
                    <a16:creationId xmlns:a16="http://schemas.microsoft.com/office/drawing/2014/main" id="{BA704175-44E0-55CF-BBCD-F505ED310610}"/>
                  </a:ext>
                </a:extLst>
              </p:cNvPr>
              <p:cNvSpPr/>
              <p:nvPr/>
            </p:nvSpPr>
            <p:spPr>
              <a:xfrm>
                <a:off x="3897676" y="3614122"/>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50" name="Textfeld Würfelereignis 3&amp;4" hidden="1">
                <a:extLst>
                  <a:ext uri="{FF2B5EF4-FFF2-40B4-BE49-F238E27FC236}">
                    <a16:creationId xmlns:a16="http://schemas.microsoft.com/office/drawing/2014/main" id="{538AA62E-6BE8-5D3E-FDF3-BCE90CD39BD0}"/>
                  </a:ext>
                </a:extLst>
              </p:cNvPr>
              <p:cNvSpPr txBox="1"/>
              <p:nvPr/>
            </p:nvSpPr>
            <p:spPr>
              <a:xfrm>
                <a:off x="4276475" y="3069307"/>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3&amp;4</a:t>
                </a:r>
              </a:p>
            </p:txBody>
          </p:sp>
          <p:pic>
            <p:nvPicPr>
              <p:cNvPr id="1038079654" name="Würfel 4" hidden="1">
                <a:extLst>
                  <a:ext uri="{FF2B5EF4-FFF2-40B4-BE49-F238E27FC236}">
                    <a16:creationId xmlns:a16="http://schemas.microsoft.com/office/drawing/2014/main" id="{D4EA138F-1145-4468-BB41-5C7617408721}"/>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31694" y="3116469"/>
                <a:ext cx="144780" cy="148590"/>
              </a:xfrm>
              <a:prstGeom prst="rect">
                <a:avLst/>
              </a:prstGeom>
              <a:noFill/>
              <a:ln>
                <a:noFill/>
              </a:ln>
            </p:spPr>
          </p:pic>
          <p:pic>
            <p:nvPicPr>
              <p:cNvPr id="1038079653" name="Würfel 3" hidden="1">
                <a:extLst>
                  <a:ext uri="{FF2B5EF4-FFF2-40B4-BE49-F238E27FC236}">
                    <a16:creationId xmlns:a16="http://schemas.microsoft.com/office/drawing/2014/main" id="{A4D346EA-EDF6-7083-22D4-157C96B08415}"/>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937885" y="3116469"/>
                <a:ext cx="147320" cy="148590"/>
              </a:xfrm>
              <a:prstGeom prst="rect">
                <a:avLst/>
              </a:prstGeom>
              <a:noFill/>
              <a:ln>
                <a:noFill/>
              </a:ln>
            </p:spPr>
          </p:pic>
          <p:sp>
            <p:nvSpPr>
              <p:cNvPr id="1038079648" name="Box: Würfelereignis 3&amp;4" hidden="1">
                <a:extLst>
                  <a:ext uri="{FF2B5EF4-FFF2-40B4-BE49-F238E27FC236}">
                    <a16:creationId xmlns:a16="http://schemas.microsoft.com/office/drawing/2014/main" id="{7155914D-9FDA-63AB-97BE-EB5A811078E2}"/>
                  </a:ext>
                </a:extLst>
              </p:cNvPr>
              <p:cNvSpPr/>
              <p:nvPr/>
            </p:nvSpPr>
            <p:spPr>
              <a:xfrm>
                <a:off x="3897676" y="3076689"/>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46" name="Textfeld Würfelereignis 1&amp;2" hidden="1">
                <a:extLst>
                  <a:ext uri="{FF2B5EF4-FFF2-40B4-BE49-F238E27FC236}">
                    <a16:creationId xmlns:a16="http://schemas.microsoft.com/office/drawing/2014/main" id="{8F7D960A-D725-F381-E0CC-0AC1017C3704}"/>
                  </a:ext>
                </a:extLst>
              </p:cNvPr>
              <p:cNvSpPr txBox="1"/>
              <p:nvPr/>
            </p:nvSpPr>
            <p:spPr>
              <a:xfrm>
                <a:off x="4276475" y="2544036"/>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1&amp;2</a:t>
                </a:r>
              </a:p>
            </p:txBody>
          </p:sp>
          <p:pic>
            <p:nvPicPr>
              <p:cNvPr id="1038079645" name="Würfel 2" hidden="1">
                <a:extLst>
                  <a:ext uri="{FF2B5EF4-FFF2-40B4-BE49-F238E27FC236}">
                    <a16:creationId xmlns:a16="http://schemas.microsoft.com/office/drawing/2014/main" id="{74FF4E82-B49A-9AEF-7775-C742626CAD81}"/>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27250" y="2586696"/>
                <a:ext cx="149225" cy="148590"/>
              </a:xfrm>
              <a:prstGeom prst="rect">
                <a:avLst/>
              </a:prstGeom>
              <a:noFill/>
              <a:ln>
                <a:noFill/>
              </a:ln>
            </p:spPr>
          </p:pic>
          <p:pic>
            <p:nvPicPr>
              <p:cNvPr id="1038079644" name="Würfel 1" hidden="1">
                <a:extLst>
                  <a:ext uri="{FF2B5EF4-FFF2-40B4-BE49-F238E27FC236}">
                    <a16:creationId xmlns:a16="http://schemas.microsoft.com/office/drawing/2014/main" id="{2E283183-A4E7-E981-FD1C-A1B1E3EBF27B}"/>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939243" y="2589996"/>
                <a:ext cx="144780" cy="148590"/>
              </a:xfrm>
              <a:prstGeom prst="rect">
                <a:avLst/>
              </a:prstGeom>
              <a:noFill/>
              <a:ln>
                <a:noFill/>
              </a:ln>
            </p:spPr>
          </p:pic>
          <p:sp>
            <p:nvSpPr>
              <p:cNvPr id="1038079642" name="Box: Würfelereignis 1&amp;2" hidden="1">
                <a:extLst>
                  <a:ext uri="{FF2B5EF4-FFF2-40B4-BE49-F238E27FC236}">
                    <a16:creationId xmlns:a16="http://schemas.microsoft.com/office/drawing/2014/main" id="{2D1ABC35-866A-D23C-5FB3-7BB15AA0F3D8}"/>
                  </a:ext>
                </a:extLst>
              </p:cNvPr>
              <p:cNvSpPr/>
              <p:nvPr/>
            </p:nvSpPr>
            <p:spPr>
              <a:xfrm>
                <a:off x="3897676" y="2539543"/>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pic>
            <p:nvPicPr>
              <p:cNvPr id="1082" name="Pfeil Weiterlesen" hidden="1">
                <a:extLst>
                  <a:ext uri="{FF2B5EF4-FFF2-40B4-BE49-F238E27FC236}">
                    <a16:creationId xmlns:a16="http://schemas.microsoft.com/office/drawing/2014/main" id="{AD84D447-A6A8-5301-7323-E3B32873C887}"/>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6107806" y="4741271"/>
                <a:ext cx="446801" cy="284120"/>
              </a:xfrm>
              <a:prstGeom prst="rect">
                <a:avLst/>
              </a:prstGeom>
              <a:noFill/>
              <a:ln>
                <a:noFill/>
              </a:ln>
            </p:spPr>
          </p:pic>
          <p:sp>
            <p:nvSpPr>
              <p:cNvPr id="1038079665" name="Textfeld Weiterlesen" hidden="1">
                <a:extLst>
                  <a:ext uri="{FF2B5EF4-FFF2-40B4-BE49-F238E27FC236}">
                    <a16:creationId xmlns:a16="http://schemas.microsoft.com/office/drawing/2014/main" id="{FBA1E422-46B7-AC5C-E485-F97EF951C121}"/>
                  </a:ext>
                </a:extLst>
              </p:cNvPr>
              <p:cNvSpPr txBox="1"/>
              <p:nvPr/>
            </p:nvSpPr>
            <p:spPr>
              <a:xfrm>
                <a:off x="3892216" y="4770356"/>
                <a:ext cx="2574758" cy="233910"/>
              </a:xfrm>
              <a:prstGeom prst="rect">
                <a:avLst/>
              </a:prstGeom>
              <a:noFill/>
            </p:spPr>
            <p:txBody>
              <a:bodyPr wrap="square" rtlCol="0">
                <a:spAutoFit/>
              </a:bodyPr>
              <a:lstStyle/>
              <a:p>
                <a:pPr marL="0" marR="0" lvl="0" indent="0" defTabSz="986912" rtl="0" eaLnBrk="0" fontAlgn="base" latinLnBrk="0" hangingPunct="0">
                  <a:lnSpc>
                    <a:spcPct val="100000"/>
                  </a:lnSpc>
                  <a:spcBef>
                    <a:spcPct val="0"/>
                  </a:spcBef>
                  <a:spcAft>
                    <a:spcPct val="0"/>
                  </a:spcAft>
                  <a:buClrTx/>
                  <a:buSzTx/>
                  <a:buFontTx/>
                  <a:buNone/>
                  <a:tabLst/>
                  <a:defRPr/>
                </a:pPr>
                <a:r>
                  <a:rPr kumimoji="0" lang="de-DE" altLang="de-DE" sz="92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Lest jetzt weiter auf der Karte Sonnenaufgang.</a:t>
                </a:r>
              </a:p>
            </p:txBody>
          </p:sp>
        </p:grpSp>
        <p:grpSp>
          <p:nvGrpSpPr>
            <p:cNvPr id="1038079666" name="Vorderseite (links)">
              <a:extLst>
                <a:ext uri="{FF2B5EF4-FFF2-40B4-BE49-F238E27FC236}">
                  <a16:creationId xmlns:a16="http://schemas.microsoft.com/office/drawing/2014/main" id="{8B54D93B-8F69-8F03-55EB-75B882644421}"/>
                </a:ext>
              </a:extLst>
            </p:cNvPr>
            <p:cNvGrpSpPr/>
            <p:nvPr/>
          </p:nvGrpSpPr>
          <p:grpSpPr>
            <a:xfrm>
              <a:off x="903186" y="845721"/>
              <a:ext cx="2876650" cy="4046633"/>
              <a:chOff x="903186" y="845721"/>
              <a:chExt cx="2876650" cy="4046633"/>
            </a:xfrm>
          </p:grpSpPr>
          <p:pic>
            <p:nvPicPr>
              <p:cNvPr id="51" name="Andor Logo oben" descr="Ein Bild, das Typografie, Symbol, Schrift, Logo enthält.&#10;&#10;Automatisch generierte Beschreibung">
                <a:extLst>
                  <a:ext uri="{FF2B5EF4-FFF2-40B4-BE49-F238E27FC236}">
                    <a16:creationId xmlns:a16="http://schemas.microsoft.com/office/drawing/2014/main" id="{784F9074-79AB-6087-3853-5B239E7F36D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609191" y="1191530"/>
                <a:ext cx="1464641" cy="545557"/>
              </a:xfrm>
              <a:prstGeom prst="rect">
                <a:avLst/>
              </a:prstGeom>
            </p:spPr>
          </p:pic>
          <p:sp>
            <p:nvSpPr>
              <p:cNvPr id="43" name="Andor Logo Text">
                <a:extLst>
                  <a:ext uri="{FF2B5EF4-FFF2-40B4-BE49-F238E27FC236}">
                    <a16:creationId xmlns:a16="http://schemas.microsoft.com/office/drawing/2014/main" id="{5F083262-2D58-660F-66A8-29BD52074E26}"/>
                  </a:ext>
                </a:extLst>
              </p:cNvPr>
              <p:cNvSpPr txBox="1">
                <a:spLocks noChangeArrowheads="1"/>
              </p:cNvSpPr>
              <p:nvPr/>
            </p:nvSpPr>
            <p:spPr bwMode="auto">
              <a:xfrm>
                <a:off x="903186" y="845721"/>
                <a:ext cx="2876649" cy="567146"/>
              </a:xfrm>
              <a:prstGeom prst="rect">
                <a:avLst/>
              </a:prstGeom>
              <a:blipFill dpi="0" rotWithShape="1">
                <a:blip r:embed="rId13">
                  <a:alphaModFix amt="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8694" tIns="49347" rIns="98694" bIns="49347" numCol="1" anchor="t" anchorCtr="0" compatLnSpc="1">
                <a:prstTxWarp prst="textNoShape">
                  <a:avLst/>
                </a:prstTxWarp>
              </a:bodyPr>
              <a:lstStyle/>
              <a:p>
                <a:pPr algn="ctr" defTabSz="986912" eaLnBrk="0" fontAlgn="base" hangingPunct="0">
                  <a:lnSpc>
                    <a:spcPts val="1000"/>
                  </a:lnSpc>
                  <a:spcBef>
                    <a:spcPct val="0"/>
                  </a:spcBef>
                  <a:spcAft>
                    <a:spcPct val="0"/>
                  </a:spcAft>
                </a:pP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Die</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200" cap="small" dirty="0">
                    <a:latin typeface="Times New Roman" panose="02020603050405020304" pitchFamily="18" charset="0"/>
                    <a:ea typeface="Times New Roman" panose="02020603050405020304" pitchFamily="18" charset="0"/>
                    <a:cs typeface="Times New Roman" panose="02020603050405020304" pitchFamily="18" charset="0"/>
                  </a:rPr>
                  <a:t>Legenden</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Von</a:t>
                </a:r>
                <a:endParaRPr lang="de-DE" altLang="de-DE" sz="1000" cap="small" dirty="0">
                  <a:latin typeface="Arial" panose="020B0604020202020204" pitchFamily="34" charset="0"/>
                </a:endParaRPr>
              </a:p>
            </p:txBody>
          </p:sp>
          <p:sp>
            <p:nvSpPr>
              <p:cNvPr id="1038079640" name="Box: Legendenkarten-Auflistung" hidden="1">
                <a:extLst>
                  <a:ext uri="{FF2B5EF4-FFF2-40B4-BE49-F238E27FC236}">
                    <a16:creationId xmlns:a16="http://schemas.microsoft.com/office/drawing/2014/main" id="{152175BA-E92F-54EA-6C4B-12FBB7EAC7A5}"/>
                  </a:ext>
                </a:extLst>
              </p:cNvPr>
              <p:cNvSpPr/>
              <p:nvPr/>
            </p:nvSpPr>
            <p:spPr>
              <a:xfrm>
                <a:off x="1043653" y="4066854"/>
                <a:ext cx="2595716" cy="82550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51" name="Anlegedreieck Legendenleiste" hidden="1">
                <a:extLst>
                  <a:ext uri="{FF2B5EF4-FFF2-40B4-BE49-F238E27FC236}">
                    <a16:creationId xmlns:a16="http://schemas.microsoft.com/office/drawing/2014/main" id="{5D3B19DD-243F-B319-6B6A-00D655F75339}"/>
                  </a:ext>
                </a:extLst>
              </p:cNvPr>
              <p:cNvSpPr/>
              <p:nvPr/>
            </p:nvSpPr>
            <p:spPr>
              <a:xfrm rot="2706854">
                <a:off x="1152086" y="3160965"/>
                <a:ext cx="632783" cy="632783"/>
              </a:xfrm>
              <a:prstGeom prst="rtTriangle">
                <a:avLst/>
              </a:prstGeom>
              <a:solidFill>
                <a:schemeClr val="bg1"/>
              </a:solidFill>
              <a:ln w="31750"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38079617" name="Legendekarten-Anweisung">
                <a:extLst>
                  <a:ext uri="{FF2B5EF4-FFF2-40B4-BE49-F238E27FC236}">
                    <a16:creationId xmlns:a16="http://schemas.microsoft.com/office/drawing/2014/main" id="{B828E68F-CEAA-AD7E-5962-D2CEEDD1899A}"/>
                  </a:ext>
                </a:extLst>
              </p:cNvPr>
              <p:cNvSpPr txBox="1">
                <a:spLocks noChangeArrowheads="1"/>
              </p:cNvSpPr>
              <p:nvPr/>
            </p:nvSpPr>
            <p:spPr bwMode="auto">
              <a:xfrm>
                <a:off x="1043653" y="4085091"/>
                <a:ext cx="2595716" cy="591258"/>
              </a:xfrm>
              <a:prstGeom prst="rect">
                <a:avLst/>
              </a:prstGeom>
              <a:noFill/>
              <a:ln w="9525">
                <a:noFill/>
                <a:miter lim="800000"/>
                <a:headEnd/>
                <a:tailEnd/>
              </a:ln>
            </p:spPr>
            <p:txBody>
              <a:bodyPr rot="0" vert="horz" wrap="square" lIns="91440" tIns="45720" rIns="91440" bIns="45720" anchor="t" anchorCtr="0">
                <a:noAutofit/>
              </a:bodyPr>
              <a:lstStyle/>
              <a:p>
                <a:pPr algn="ctr"/>
                <a:r>
                  <a:rPr lang="de-DE" sz="1000" dirty="0">
                    <a:effectLst/>
                    <a:latin typeface="Times New Roman" panose="02020603050405020304" pitchFamily="18" charset="0"/>
                    <a:ea typeface="Times New Roman" panose="02020603050405020304" pitchFamily="18" charset="0"/>
                    <a:cs typeface="Times New Roman" panose="02020603050405020304" pitchFamily="18" charset="0"/>
                  </a:rPr>
                  <a:t>Diese Karte wird aufgedeckt, wenn eine andere Legdenkarte dazu auffordert.</a:t>
                </a:r>
                <a:endParaRPr lang="de-DE" sz="1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3" name="Legendenleisten-Nummernfeld">
                <a:extLst>
                  <a:ext uri="{FF2B5EF4-FFF2-40B4-BE49-F238E27FC236}">
                    <a16:creationId xmlns:a16="http://schemas.microsoft.com/office/drawing/2014/main" id="{97A7D79C-8FA6-4EA2-F045-3470FA957B4C}"/>
                  </a:ext>
                </a:extLst>
              </p:cNvPr>
              <p:cNvSpPr/>
              <p:nvPr/>
            </p:nvSpPr>
            <p:spPr>
              <a:xfrm>
                <a:off x="1329489" y="3027981"/>
                <a:ext cx="2165685" cy="914400"/>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16" name="Legendeleisten-Nummer">
                <a:extLst>
                  <a:ext uri="{FF2B5EF4-FFF2-40B4-BE49-F238E27FC236}">
                    <a16:creationId xmlns:a16="http://schemas.microsoft.com/office/drawing/2014/main" id="{FBEA42B7-E475-2581-6AFB-63B02B912AB2}"/>
                  </a:ext>
                </a:extLst>
              </p:cNvPr>
              <p:cNvSpPr txBox="1">
                <a:spLocks noChangeArrowheads="1"/>
              </p:cNvSpPr>
              <p:nvPr/>
            </p:nvSpPr>
            <p:spPr bwMode="auto">
              <a:xfrm>
                <a:off x="1329489" y="3266485"/>
                <a:ext cx="2165684" cy="437392"/>
              </a:xfrm>
              <a:prstGeom prst="rect">
                <a:avLst/>
              </a:prstGeom>
              <a:noFill/>
              <a:ln w="9525">
                <a:noFill/>
                <a:miter lim="800000"/>
                <a:headEnd/>
                <a:tailEnd/>
              </a:ln>
            </p:spPr>
            <p:txBody>
              <a:bodyPr rot="0" vert="horz" wrap="square" lIns="91440" tIns="45720" rIns="91440" bIns="45720" anchor="t" anchorCtr="0">
                <a:noAutofit/>
              </a:bodyPr>
              <a:lstStyle/>
              <a:p>
                <a:pPr algn="ctr"/>
                <a:r>
                  <a:rPr lang="de-DE" b="1" dirty="0">
                    <a:latin typeface="Times New Roman" panose="02020603050405020304" pitchFamily="18" charset="0"/>
                    <a:ea typeface="Times New Roman" panose="02020603050405020304" pitchFamily="18" charset="0"/>
                    <a:cs typeface="Times New Roman" panose="02020603050405020304" pitchFamily="18" charset="0"/>
                  </a:rPr>
                  <a:t>Ausrüstung</a:t>
                </a:r>
                <a:endParaRPr lang="de-DE"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9" name="Legenden-Name">
                <a:extLst>
                  <a:ext uri="{FF2B5EF4-FFF2-40B4-BE49-F238E27FC236}">
                    <a16:creationId xmlns:a16="http://schemas.microsoft.com/office/drawing/2014/main" id="{6AA7CF35-CE65-344A-4798-EAA918BFB910}"/>
                  </a:ext>
                </a:extLst>
              </p:cNvPr>
              <p:cNvSpPr txBox="1">
                <a:spLocks noChangeArrowheads="1"/>
              </p:cNvSpPr>
              <p:nvPr/>
            </p:nvSpPr>
            <p:spPr bwMode="auto">
              <a:xfrm>
                <a:off x="903186" y="1758676"/>
                <a:ext cx="2876650" cy="1247716"/>
              </a:xfrm>
              <a:prstGeom prst="rect">
                <a:avLst/>
              </a:prstGeom>
              <a:noFill/>
              <a:ln w="9525">
                <a:noFill/>
                <a:miter lim="800000"/>
                <a:headEnd/>
                <a:tailEnd/>
              </a:ln>
            </p:spPr>
            <p:txBody>
              <a:bodyPr rot="0" vert="horz" wrap="square" lIns="98694" tIns="49347" rIns="98694" bIns="49347" anchor="t" anchorCtr="0">
                <a:noAutofit/>
              </a:bodyPr>
              <a:lstStyle/>
              <a:p>
                <a:pPr algn="ctr"/>
                <a:r>
                  <a:rPr lang="de-DE" dirty="0">
                    <a:latin typeface="Times New Roman" panose="02020603050405020304" pitchFamily="18" charset="0"/>
                    <a:ea typeface="Times New Roman" panose="02020603050405020304" pitchFamily="18" charset="0"/>
                    <a:cs typeface="Times New Roman" panose="02020603050405020304" pitchFamily="18" charset="0"/>
                  </a:rPr>
                  <a:t>Fan Legende</a:t>
                </a:r>
                <a:endParaRPr lang="de-DE"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pP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de-DE" b="1" dirty="0">
                    <a:latin typeface="Times New Roman" panose="02020603050405020304" pitchFamily="18" charset="0"/>
                    <a:ea typeface="Times New Roman" panose="02020603050405020304" pitchFamily="18" charset="0"/>
                    <a:cs typeface="Times New Roman" panose="02020603050405020304" pitchFamily="18" charset="0"/>
                  </a:rPr>
                  <a:t>Willkommen in Andor</a:t>
                </a:r>
              </a:p>
              <a:p>
                <a:pPr algn="ctr">
                  <a:spcBef>
                    <a:spcPts val="1295"/>
                  </a:spcBef>
                </a:pPr>
                <a:r>
                  <a:rPr lang="de-DE" b="1" dirty="0">
                    <a:latin typeface="Times New Roman" panose="02020603050405020304" pitchFamily="18" charset="0"/>
                    <a:ea typeface="Times New Roman" panose="02020603050405020304" pitchFamily="18" charset="0"/>
                    <a:cs typeface="Times New Roman" panose="02020603050405020304" pitchFamily="18" charset="0"/>
                  </a:rPr>
                  <a:t>Crashkurs</a:t>
                </a:r>
              </a:p>
            </p:txBody>
          </p:sp>
        </p:grpSp>
      </p:grpSp>
    </p:spTree>
    <p:extLst>
      <p:ext uri="{BB962C8B-B14F-4D97-AF65-F5344CB8AC3E}">
        <p14:creationId xmlns:p14="http://schemas.microsoft.com/office/powerpoint/2010/main" val="25395480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85" name="Faltkarte unten">
            <a:extLst>
              <a:ext uri="{FF2B5EF4-FFF2-40B4-BE49-F238E27FC236}">
                <a16:creationId xmlns:a16="http://schemas.microsoft.com/office/drawing/2014/main" id="{E9998C71-B4C7-8041-A679-F540264C843A}"/>
              </a:ext>
            </a:extLst>
          </p:cNvPr>
          <p:cNvGrpSpPr/>
          <p:nvPr/>
        </p:nvGrpSpPr>
        <p:grpSpPr>
          <a:xfrm>
            <a:off x="440081" y="5371836"/>
            <a:ext cx="6216405" cy="4393732"/>
            <a:chOff x="440081" y="632296"/>
            <a:chExt cx="6216405" cy="4393732"/>
          </a:xfrm>
        </p:grpSpPr>
        <p:grpSp>
          <p:nvGrpSpPr>
            <p:cNvPr id="1086" name="Schere oben">
              <a:extLst>
                <a:ext uri="{FF2B5EF4-FFF2-40B4-BE49-F238E27FC236}">
                  <a16:creationId xmlns:a16="http://schemas.microsoft.com/office/drawing/2014/main" id="{0BBD04F7-0598-8FE4-AA4C-FB9EE23FAFDB}"/>
                </a:ext>
              </a:extLst>
            </p:cNvPr>
            <p:cNvGrpSpPr/>
            <p:nvPr/>
          </p:nvGrpSpPr>
          <p:grpSpPr>
            <a:xfrm>
              <a:off x="440081" y="632296"/>
              <a:ext cx="372843" cy="154209"/>
              <a:chOff x="0" y="0"/>
              <a:chExt cx="344964" cy="142875"/>
            </a:xfrm>
          </p:grpSpPr>
          <p:pic>
            <p:nvPicPr>
              <p:cNvPr id="1038079708" name="Schere Grafik">
                <a:extLst>
                  <a:ext uri="{FF2B5EF4-FFF2-40B4-BE49-F238E27FC236}">
                    <a16:creationId xmlns:a16="http://schemas.microsoft.com/office/drawing/2014/main" id="{35B59303-BF7A-7C95-2D85-E5C95DA1F71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280988" cy="142875"/>
              </a:xfrm>
              <a:prstGeom prst="rect">
                <a:avLst/>
              </a:prstGeom>
              <a:effectLst/>
            </p:spPr>
          </p:pic>
          <p:cxnSp>
            <p:nvCxnSpPr>
              <p:cNvPr id="1038079709" name="Strichlinie Schere">
                <a:extLst>
                  <a:ext uri="{FF2B5EF4-FFF2-40B4-BE49-F238E27FC236}">
                    <a16:creationId xmlns:a16="http://schemas.microsoft.com/office/drawing/2014/main" id="{C4C52C83-3728-4207-59A4-353FF1295782}"/>
                  </a:ext>
                </a:extLst>
              </p:cNvPr>
              <p:cNvCxnSpPr/>
              <p:nvPr/>
            </p:nvCxnSpPr>
            <p:spPr>
              <a:xfrm flipH="1">
                <a:off x="140494" y="73819"/>
                <a:ext cx="204470" cy="0"/>
              </a:xfrm>
              <a:prstGeom prst="line">
                <a:avLst/>
              </a:prstGeom>
              <a:ln w="6350">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087" name="Schneidelinie">
              <a:extLst>
                <a:ext uri="{FF2B5EF4-FFF2-40B4-BE49-F238E27FC236}">
                  <a16:creationId xmlns:a16="http://schemas.microsoft.com/office/drawing/2014/main" id="{5AA3C107-5F39-39F6-3796-25C1BEC1D2C2}"/>
                </a:ext>
              </a:extLst>
            </p:cNvPr>
            <p:cNvSpPr>
              <a:spLocks/>
            </p:cNvSpPr>
            <p:nvPr/>
          </p:nvSpPr>
          <p:spPr>
            <a:xfrm>
              <a:off x="903185" y="709402"/>
              <a:ext cx="5753301" cy="4316626"/>
            </a:xfrm>
            <a:prstGeom prst="rect">
              <a:avLst/>
            </a:prstGeom>
            <a:noFill/>
            <a:ln w="63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8694" tIns="49347" rIns="98694" bIns="49347" numCol="1" spcCol="0" rtlCol="0" fromWordArt="0" anchor="ctr" anchorCtr="0" forceAA="0" compatLnSpc="1">
              <a:prstTxWarp prst="textNoShape">
                <a:avLst/>
              </a:prstTxWarp>
              <a:noAutofit/>
            </a:bodyPr>
            <a:lstStyle/>
            <a:p>
              <a:endParaRPr lang="de-DE" sz="2115"/>
            </a:p>
          </p:txBody>
        </p:sp>
        <p:grpSp>
          <p:nvGrpSpPr>
            <p:cNvPr id="1038079680" name="Rückseite (rechts)">
              <a:extLst>
                <a:ext uri="{FF2B5EF4-FFF2-40B4-BE49-F238E27FC236}">
                  <a16:creationId xmlns:a16="http://schemas.microsoft.com/office/drawing/2014/main" id="{4679BDF2-BECA-2C19-4B34-09FB094AFF61}"/>
                </a:ext>
              </a:extLst>
            </p:cNvPr>
            <p:cNvGrpSpPr/>
            <p:nvPr/>
          </p:nvGrpSpPr>
          <p:grpSpPr>
            <a:xfrm>
              <a:off x="3779832" y="709401"/>
              <a:ext cx="2876653" cy="4316627"/>
              <a:chOff x="3779832" y="709401"/>
              <a:chExt cx="2876653" cy="4316627"/>
            </a:xfrm>
          </p:grpSpPr>
          <p:sp>
            <p:nvSpPr>
              <p:cNvPr id="1038079690" name="Textfeld Beschreibung***">
                <a:extLst>
                  <a:ext uri="{FF2B5EF4-FFF2-40B4-BE49-F238E27FC236}">
                    <a16:creationId xmlns:a16="http://schemas.microsoft.com/office/drawing/2014/main" id="{8061712B-6EE1-C0B8-E15C-FF646EEEE598}"/>
                  </a:ext>
                </a:extLst>
              </p:cNvPr>
              <p:cNvSpPr txBox="1">
                <a:spLocks noChangeArrowheads="1"/>
              </p:cNvSpPr>
              <p:nvPr/>
            </p:nvSpPr>
            <p:spPr bwMode="auto">
              <a:xfrm>
                <a:off x="3779836" y="709401"/>
                <a:ext cx="2876649" cy="4316626"/>
              </a:xfrm>
              <a:prstGeom prst="rect">
                <a:avLst/>
              </a:prstGeom>
              <a:noFill/>
              <a:ln w="6350">
                <a:solidFill>
                  <a:schemeClr val="bg1">
                    <a:lumMod val="8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8694" tIns="49347" rIns="98694" bIns="49347" numCol="1" anchor="t" anchorCtr="0" compatLnSpc="1">
                <a:prstTxWarp prst="textNoShape">
                  <a:avLst/>
                </a:prstTxWarp>
              </a:bodyPr>
              <a:lstStyle/>
              <a:p>
                <a:pPr algn="just" defTabSz="986912" eaLnBrk="0" fontAlgn="base" hangingPunct="0">
                  <a:spcBef>
                    <a:spcPct val="0"/>
                  </a:spcBef>
                  <a:spcAft>
                    <a:spcPct val="0"/>
                  </a:spcAft>
                </a:pPr>
                <a:endParaRPr lang="de-DE" altLang="de-DE" sz="5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de-DE" sz="850" i="1" dirty="0">
                    <a:solidFill>
                      <a:srgbClr val="000000"/>
                    </a:solidFill>
                    <a:effectLst/>
                    <a:latin typeface="Times New Roman" panose="02020603050405020304" pitchFamily="18" charset="0"/>
                  </a:rPr>
                  <a:t>Nach seiner Rettung berichtete der Prinz den Helden von</a:t>
                </a:r>
                <a:endParaRPr lang="de-DE" sz="850" dirty="0">
                  <a:solidFill>
                    <a:srgbClr val="000000"/>
                  </a:solidFill>
                  <a:effectLst/>
                  <a:latin typeface="Times New Roman" panose="02020603050405020304" pitchFamily="18" charset="0"/>
                </a:endParaRPr>
              </a:p>
              <a:p>
                <a:pPr algn="just"/>
                <a:r>
                  <a:rPr lang="de-DE" sz="850" i="1" dirty="0">
                    <a:solidFill>
                      <a:srgbClr val="000000"/>
                    </a:solidFill>
                    <a:effectLst/>
                    <a:latin typeface="Times New Roman" panose="02020603050405020304" pitchFamily="18" charset="0"/>
                  </a:rPr>
                  <a:t>seiner Entdeckung. Er war weit ins Gebirge</a:t>
                </a:r>
                <a:r>
                  <a:rPr lang="de-DE" sz="850" dirty="0">
                    <a:solidFill>
                      <a:srgbClr val="000000"/>
                    </a:solidFill>
                    <a:latin typeface="Times New Roman" panose="02020603050405020304" pitchFamily="18" charset="0"/>
                  </a:rPr>
                  <a:t> </a:t>
                </a:r>
                <a:r>
                  <a:rPr lang="de-DE" sz="850" i="1" dirty="0" err="1">
                    <a:solidFill>
                      <a:srgbClr val="000000"/>
                    </a:solidFill>
                    <a:effectLst/>
                    <a:latin typeface="Times New Roman" panose="02020603050405020304" pitchFamily="18" charset="0"/>
                  </a:rPr>
                  <a:t>vorgedrun</a:t>
                </a:r>
                <a:r>
                  <a:rPr lang="de-DE" sz="850" i="1" dirty="0">
                    <a:solidFill>
                      <a:srgbClr val="000000"/>
                    </a:solidFill>
                    <a:effectLst/>
                    <a:latin typeface="Times New Roman" panose="02020603050405020304" pitchFamily="18" charset="0"/>
                  </a:rPr>
                  <a:t>-gen und hatte einen </a:t>
                </a:r>
                <a:r>
                  <a:rPr lang="de-DE" sz="850" i="1" dirty="0" err="1">
                    <a:solidFill>
                      <a:srgbClr val="000000"/>
                    </a:solidFill>
                    <a:effectLst/>
                    <a:latin typeface="Times New Roman" panose="02020603050405020304" pitchFamily="18" charset="0"/>
                  </a:rPr>
                  <a:t>Wardrak</a:t>
                </a:r>
                <a:r>
                  <a:rPr lang="de-DE" sz="850" i="1" dirty="0">
                    <a:solidFill>
                      <a:srgbClr val="000000"/>
                    </a:solidFill>
                    <a:effectLst/>
                    <a:latin typeface="Times New Roman" panose="02020603050405020304" pitchFamily="18" charset="0"/>
                  </a:rPr>
                  <a:t> gefunden. Dieser</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schien die Kreaturen anzutreiben. Prinz </a:t>
                </a:r>
                <a:r>
                  <a:rPr lang="de-DE" sz="850" i="1" dirty="0" err="1">
                    <a:solidFill>
                      <a:srgbClr val="000000"/>
                    </a:solidFill>
                    <a:effectLst/>
                    <a:latin typeface="Times New Roman" panose="02020603050405020304" pitchFamily="18" charset="0"/>
                  </a:rPr>
                  <a:t>Thorald</a:t>
                </a:r>
                <a:r>
                  <a:rPr lang="de-DE" sz="850" i="1" dirty="0">
                    <a:solidFill>
                      <a:srgbClr val="000000"/>
                    </a:solidFill>
                    <a:effectLst/>
                    <a:latin typeface="Times New Roman" panose="02020603050405020304" pitchFamily="18" charset="0"/>
                  </a:rPr>
                  <a:t> konnte</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es nicht alleine mit dieser großen, schwarzen und äußert</a:t>
                </a:r>
                <a:r>
                  <a:rPr lang="de-DE" sz="850" dirty="0">
                    <a:solidFill>
                      <a:srgbClr val="000000"/>
                    </a:solidFill>
                    <a:latin typeface="Times New Roman" panose="02020603050405020304" pitchFamily="18" charset="0"/>
                  </a:rPr>
                  <a:t> </a:t>
                </a:r>
                <a:r>
                  <a:rPr lang="de-DE" sz="850" i="1" dirty="0" err="1">
                    <a:solidFill>
                      <a:srgbClr val="000000"/>
                    </a:solidFill>
                    <a:effectLst/>
                    <a:latin typeface="Times New Roman" panose="02020603050405020304" pitchFamily="18" charset="0"/>
                  </a:rPr>
                  <a:t>gefähr-lichen</a:t>
                </a:r>
                <a:r>
                  <a:rPr lang="de-DE" sz="850" i="1" dirty="0">
                    <a:solidFill>
                      <a:srgbClr val="000000"/>
                    </a:solidFill>
                    <a:effectLst/>
                    <a:latin typeface="Times New Roman" panose="02020603050405020304" pitchFamily="18" charset="0"/>
                  </a:rPr>
                  <a:t> Kreatur aufnehmen und so war er</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zurückgekehrt, um zu berichten und Hilfe zu holen.</a:t>
                </a:r>
              </a:p>
              <a:p>
                <a:pPr algn="just"/>
                <a:endParaRPr lang="de-DE" sz="85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Wenn der Prinz auf demselben Feld wie eine Kreatur steht, zählt er im Kampf gegen diese Kreatur </a:t>
                </a:r>
                <a:r>
                  <a:rPr lang="de-DE" sz="850" b="1" dirty="0">
                    <a:solidFill>
                      <a:srgbClr val="000000"/>
                    </a:solidFill>
                    <a:effectLst/>
                    <a:latin typeface="Times New Roman" panose="02020603050405020304" pitchFamily="18" charset="0"/>
                  </a:rPr>
                  <a:t>+4 zusätzliche Stärkepunkte</a:t>
                </a:r>
                <a:r>
                  <a:rPr lang="de-DE" sz="850" dirty="0">
                    <a:solidFill>
                      <a:srgbClr val="000000"/>
                    </a:solidFill>
                    <a:effectLst/>
                    <a:latin typeface="Times New Roman" panose="02020603050405020304" pitchFamily="18" charset="0"/>
                  </a:rPr>
                  <a:t> für die Helden. (nicht pro Held)</a:t>
                </a:r>
              </a:p>
              <a:p>
                <a:pPr algn="just"/>
                <a:endParaRPr lang="de-DE" sz="85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Ein Held kann in seinem Zug anstelle von „Kämpfen“ oder „Laufen“ auch die Aktion „</a:t>
                </a:r>
                <a:r>
                  <a:rPr lang="de-DE" sz="850" b="1" dirty="0">
                    <a:solidFill>
                      <a:srgbClr val="000000"/>
                    </a:solidFill>
                    <a:effectLst/>
                    <a:latin typeface="Times New Roman" panose="02020603050405020304" pitchFamily="18" charset="0"/>
                  </a:rPr>
                  <a:t>Prinz bewegen</a:t>
                </a:r>
                <a:r>
                  <a:rPr lang="de-DE" sz="850" dirty="0">
                    <a:solidFill>
                      <a:srgbClr val="000000"/>
                    </a:solidFill>
                    <a:effectLst/>
                    <a:latin typeface="Times New Roman" panose="02020603050405020304" pitchFamily="18" charset="0"/>
                  </a:rPr>
                  <a:t>“ wählen. Das kostet ihn 1 Stunde auf der Zeitleiste. Dann darf er den Prinzen bis zu 4 Felder weit bewegen. Das kann er in seinem Zug auch mehrfach machen (also für 2 Stunden bis zu 8 Felder weit bewegen). Danach ist der nächste Spieler an der Reihe.</a:t>
                </a:r>
              </a:p>
              <a:p>
                <a:pPr algn="just"/>
                <a:endParaRPr lang="de-DE" sz="85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Prinz </a:t>
                </a:r>
                <a:r>
                  <a:rPr lang="de-DE" sz="850" dirty="0" err="1">
                    <a:solidFill>
                      <a:srgbClr val="000000"/>
                    </a:solidFill>
                    <a:effectLst/>
                    <a:latin typeface="Times New Roman" panose="02020603050405020304" pitchFamily="18" charset="0"/>
                  </a:rPr>
                  <a:t>Thorald</a:t>
                </a:r>
                <a:r>
                  <a:rPr lang="de-DE" sz="850" dirty="0">
                    <a:solidFill>
                      <a:srgbClr val="000000"/>
                    </a:solidFill>
                    <a:effectLst/>
                    <a:latin typeface="Times New Roman" panose="02020603050405020304" pitchFamily="18" charset="0"/>
                  </a:rPr>
                  <a:t> kann keine Plättchen einsammeln, keine Nebelplättchen aktivieren oder aufdecken und keine Bauern bewegen! Er kann auch keinen Kampf alleine austragen, sondern </a:t>
                </a:r>
                <a:r>
                  <a:rPr lang="de-DE" sz="850" dirty="0">
                    <a:solidFill>
                      <a:srgbClr val="000000"/>
                    </a:solidFill>
                    <a:latin typeface="Times New Roman" panose="02020603050405020304" pitchFamily="18" charset="0"/>
                  </a:rPr>
                  <a:t>nur </a:t>
                </a:r>
                <a:r>
                  <a:rPr lang="de-DE" sz="850" dirty="0">
                    <a:solidFill>
                      <a:srgbClr val="000000"/>
                    </a:solidFill>
                    <a:effectLst/>
                    <a:latin typeface="Times New Roman" panose="02020603050405020304" pitchFamily="18" charset="0"/>
                  </a:rPr>
                  <a:t>die Helden in einem Kampf unterstützen.</a:t>
                </a:r>
              </a:p>
            </p:txBody>
          </p:sp>
          <p:cxnSp>
            <p:nvCxnSpPr>
              <p:cNvPr id="1038079691" name="Aufgabe-Linie unten" hidden="1">
                <a:extLst>
                  <a:ext uri="{FF2B5EF4-FFF2-40B4-BE49-F238E27FC236}">
                    <a16:creationId xmlns:a16="http://schemas.microsoft.com/office/drawing/2014/main" id="{8F894E82-6758-ED61-33A9-9114433335D8}"/>
                  </a:ext>
                </a:extLst>
              </p:cNvPr>
              <p:cNvCxnSpPr>
                <a:cxnSpLocks/>
              </p:cNvCxnSpPr>
              <p:nvPr/>
            </p:nvCxnSpPr>
            <p:spPr>
              <a:xfrm>
                <a:off x="3847165" y="2828879"/>
                <a:ext cx="2741987" cy="0"/>
              </a:xfrm>
              <a:prstGeom prst="line">
                <a:avLst/>
              </a:prstGeom>
              <a:ln w="31750" cmpd="thinThick">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8079692" name="Aufgabe-Linie oben" hidden="1">
                <a:extLst>
                  <a:ext uri="{FF2B5EF4-FFF2-40B4-BE49-F238E27FC236}">
                    <a16:creationId xmlns:a16="http://schemas.microsoft.com/office/drawing/2014/main" id="{475C33C1-21AC-22DF-C2E4-E1F6C776C97D}"/>
                  </a:ext>
                </a:extLst>
              </p:cNvPr>
              <p:cNvCxnSpPr>
                <a:cxnSpLocks/>
              </p:cNvCxnSpPr>
              <p:nvPr/>
            </p:nvCxnSpPr>
            <p:spPr>
              <a:xfrm>
                <a:off x="3847165" y="1974556"/>
                <a:ext cx="2741987" cy="0"/>
              </a:xfrm>
              <a:prstGeom prst="line">
                <a:avLst/>
              </a:prstGeom>
              <a:ln w="31750" cmpd="thickThin">
                <a:solidFill>
                  <a:schemeClr val="tx1"/>
                </a:solidFill>
              </a:ln>
            </p:spPr>
            <p:style>
              <a:lnRef idx="1">
                <a:schemeClr val="accent1"/>
              </a:lnRef>
              <a:fillRef idx="0">
                <a:schemeClr val="accent1"/>
              </a:fillRef>
              <a:effectRef idx="0">
                <a:schemeClr val="accent1"/>
              </a:effectRef>
              <a:fontRef idx="minor">
                <a:schemeClr val="tx1"/>
              </a:fontRef>
            </p:style>
          </p:cxnSp>
          <p:pic>
            <p:nvPicPr>
              <p:cNvPr id="1038079693" name="Abschlussgrafik" hidden="1">
                <a:extLst>
                  <a:ext uri="{FF2B5EF4-FFF2-40B4-BE49-F238E27FC236}">
                    <a16:creationId xmlns:a16="http://schemas.microsoft.com/office/drawing/2014/main" id="{4924A93B-D23D-FDD7-3194-523BB56ADCB8}"/>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32360" y="4735198"/>
                <a:ext cx="1371600" cy="290830"/>
              </a:xfrm>
              <a:prstGeom prst="rect">
                <a:avLst/>
              </a:prstGeom>
              <a:noFill/>
              <a:ln>
                <a:noFill/>
              </a:ln>
            </p:spPr>
          </p:pic>
          <p:sp>
            <p:nvSpPr>
              <p:cNvPr id="1038079694" name="Textfeld Würfelereignis 5&amp;6" hidden="1">
                <a:extLst>
                  <a:ext uri="{FF2B5EF4-FFF2-40B4-BE49-F238E27FC236}">
                    <a16:creationId xmlns:a16="http://schemas.microsoft.com/office/drawing/2014/main" id="{3F83AACD-F047-7084-3060-86EFB46CBA8E}"/>
                  </a:ext>
                </a:extLst>
              </p:cNvPr>
              <p:cNvSpPr txBox="1"/>
              <p:nvPr/>
            </p:nvSpPr>
            <p:spPr>
              <a:xfrm>
                <a:off x="4271082" y="3613835"/>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5&amp;6</a:t>
                </a:r>
              </a:p>
            </p:txBody>
          </p:sp>
          <p:pic>
            <p:nvPicPr>
              <p:cNvPr id="1038079695" name="Würfel 6" hidden="1">
                <a:extLst>
                  <a:ext uri="{FF2B5EF4-FFF2-40B4-BE49-F238E27FC236}">
                    <a16:creationId xmlns:a16="http://schemas.microsoft.com/office/drawing/2014/main" id="{21083F09-A2B8-1838-5283-48A7CE75B2D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23811" y="3663873"/>
                <a:ext cx="148590" cy="147955"/>
              </a:xfrm>
              <a:prstGeom prst="rect">
                <a:avLst/>
              </a:prstGeom>
              <a:noFill/>
              <a:ln>
                <a:noFill/>
              </a:ln>
            </p:spPr>
          </p:pic>
          <p:pic>
            <p:nvPicPr>
              <p:cNvPr id="1038079696" name="Würfel 5" hidden="1">
                <a:extLst>
                  <a:ext uri="{FF2B5EF4-FFF2-40B4-BE49-F238E27FC236}">
                    <a16:creationId xmlns:a16="http://schemas.microsoft.com/office/drawing/2014/main" id="{EA47A43E-6B1E-C083-4D7E-FBFCE1465506}"/>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36068" y="3662221"/>
                <a:ext cx="147955" cy="147955"/>
              </a:xfrm>
              <a:prstGeom prst="rect">
                <a:avLst/>
              </a:prstGeom>
              <a:noFill/>
              <a:ln>
                <a:noFill/>
              </a:ln>
            </p:spPr>
          </p:pic>
          <p:sp>
            <p:nvSpPr>
              <p:cNvPr id="1038079697" name="Box: Würfelereignis 5&amp;6" hidden="1">
                <a:extLst>
                  <a:ext uri="{FF2B5EF4-FFF2-40B4-BE49-F238E27FC236}">
                    <a16:creationId xmlns:a16="http://schemas.microsoft.com/office/drawing/2014/main" id="{90AC3972-2349-2FBD-2CE9-05C952497D44}"/>
                  </a:ext>
                </a:extLst>
              </p:cNvPr>
              <p:cNvSpPr/>
              <p:nvPr/>
            </p:nvSpPr>
            <p:spPr>
              <a:xfrm>
                <a:off x="3897676" y="3614122"/>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98" name="Textfeld Würfelereignis 3&amp;4" hidden="1">
                <a:extLst>
                  <a:ext uri="{FF2B5EF4-FFF2-40B4-BE49-F238E27FC236}">
                    <a16:creationId xmlns:a16="http://schemas.microsoft.com/office/drawing/2014/main" id="{603934C4-03E0-AE32-4D4B-B3A06D0CE726}"/>
                  </a:ext>
                </a:extLst>
              </p:cNvPr>
              <p:cNvSpPr txBox="1"/>
              <p:nvPr/>
            </p:nvSpPr>
            <p:spPr>
              <a:xfrm>
                <a:off x="4276475" y="3069307"/>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3&amp;4</a:t>
                </a:r>
              </a:p>
            </p:txBody>
          </p:sp>
          <p:pic>
            <p:nvPicPr>
              <p:cNvPr id="1038079699" name="Würfel 4" hidden="1">
                <a:extLst>
                  <a:ext uri="{FF2B5EF4-FFF2-40B4-BE49-F238E27FC236}">
                    <a16:creationId xmlns:a16="http://schemas.microsoft.com/office/drawing/2014/main" id="{1E83DE11-EF26-094C-C72E-C1135D6D9554}"/>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31694" y="3116469"/>
                <a:ext cx="144780" cy="148590"/>
              </a:xfrm>
              <a:prstGeom prst="rect">
                <a:avLst/>
              </a:prstGeom>
              <a:noFill/>
              <a:ln>
                <a:noFill/>
              </a:ln>
            </p:spPr>
          </p:pic>
          <p:pic>
            <p:nvPicPr>
              <p:cNvPr id="1038079700" name="Würfel 3" hidden="1">
                <a:extLst>
                  <a:ext uri="{FF2B5EF4-FFF2-40B4-BE49-F238E27FC236}">
                    <a16:creationId xmlns:a16="http://schemas.microsoft.com/office/drawing/2014/main" id="{8B154C27-18DC-B3E2-C32A-0CFA07254DF7}"/>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937885" y="3116469"/>
                <a:ext cx="147320" cy="148590"/>
              </a:xfrm>
              <a:prstGeom prst="rect">
                <a:avLst/>
              </a:prstGeom>
              <a:noFill/>
              <a:ln>
                <a:noFill/>
              </a:ln>
            </p:spPr>
          </p:pic>
          <p:sp>
            <p:nvSpPr>
              <p:cNvPr id="1038079701" name="Box: Würfelereignis 3&amp;4" hidden="1">
                <a:extLst>
                  <a:ext uri="{FF2B5EF4-FFF2-40B4-BE49-F238E27FC236}">
                    <a16:creationId xmlns:a16="http://schemas.microsoft.com/office/drawing/2014/main" id="{77CB6186-27C6-8008-4228-0F9F431D10D2}"/>
                  </a:ext>
                </a:extLst>
              </p:cNvPr>
              <p:cNvSpPr/>
              <p:nvPr/>
            </p:nvSpPr>
            <p:spPr>
              <a:xfrm>
                <a:off x="3897676" y="3076689"/>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702" name="Textfeld Würfelereignis 1&amp;2" hidden="1">
                <a:extLst>
                  <a:ext uri="{FF2B5EF4-FFF2-40B4-BE49-F238E27FC236}">
                    <a16:creationId xmlns:a16="http://schemas.microsoft.com/office/drawing/2014/main" id="{8A96CE00-9E2D-84DC-9A22-90C0AA7EF2D4}"/>
                  </a:ext>
                </a:extLst>
              </p:cNvPr>
              <p:cNvSpPr txBox="1"/>
              <p:nvPr/>
            </p:nvSpPr>
            <p:spPr>
              <a:xfrm>
                <a:off x="4276475" y="2544036"/>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1&amp;2</a:t>
                </a:r>
              </a:p>
            </p:txBody>
          </p:sp>
          <p:pic>
            <p:nvPicPr>
              <p:cNvPr id="1038079703" name="Würfel 2" hidden="1">
                <a:extLst>
                  <a:ext uri="{FF2B5EF4-FFF2-40B4-BE49-F238E27FC236}">
                    <a16:creationId xmlns:a16="http://schemas.microsoft.com/office/drawing/2014/main" id="{A84C5E5E-1BE9-23BE-BAB7-167A9AA32895}"/>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27250" y="2586696"/>
                <a:ext cx="149225" cy="148590"/>
              </a:xfrm>
              <a:prstGeom prst="rect">
                <a:avLst/>
              </a:prstGeom>
              <a:noFill/>
              <a:ln>
                <a:noFill/>
              </a:ln>
            </p:spPr>
          </p:pic>
          <p:pic>
            <p:nvPicPr>
              <p:cNvPr id="1038079704" name="Würfel 1" hidden="1">
                <a:extLst>
                  <a:ext uri="{FF2B5EF4-FFF2-40B4-BE49-F238E27FC236}">
                    <a16:creationId xmlns:a16="http://schemas.microsoft.com/office/drawing/2014/main" id="{A14942D3-B6D5-C0E5-063F-C0E613100787}"/>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939243" y="2589996"/>
                <a:ext cx="144780" cy="148590"/>
              </a:xfrm>
              <a:prstGeom prst="rect">
                <a:avLst/>
              </a:prstGeom>
              <a:noFill/>
              <a:ln>
                <a:noFill/>
              </a:ln>
            </p:spPr>
          </p:pic>
          <p:sp>
            <p:nvSpPr>
              <p:cNvPr id="1038079705" name="Box: Würfelereignis 1&amp;2" hidden="1">
                <a:extLst>
                  <a:ext uri="{FF2B5EF4-FFF2-40B4-BE49-F238E27FC236}">
                    <a16:creationId xmlns:a16="http://schemas.microsoft.com/office/drawing/2014/main" id="{304A3587-8780-715D-6C9B-616D5145F706}"/>
                  </a:ext>
                </a:extLst>
              </p:cNvPr>
              <p:cNvSpPr/>
              <p:nvPr/>
            </p:nvSpPr>
            <p:spPr>
              <a:xfrm>
                <a:off x="3897676" y="2539543"/>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pic>
            <p:nvPicPr>
              <p:cNvPr id="1038079706" name="Pfeil Weiterlesen" hidden="1">
                <a:extLst>
                  <a:ext uri="{FF2B5EF4-FFF2-40B4-BE49-F238E27FC236}">
                    <a16:creationId xmlns:a16="http://schemas.microsoft.com/office/drawing/2014/main" id="{ECD185C5-BA52-474E-A633-3C2C7827B400}"/>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6107806" y="4698384"/>
                <a:ext cx="446801" cy="284120"/>
              </a:xfrm>
              <a:prstGeom prst="rect">
                <a:avLst/>
              </a:prstGeom>
              <a:noFill/>
              <a:ln>
                <a:noFill/>
              </a:ln>
            </p:spPr>
          </p:pic>
          <p:sp>
            <p:nvSpPr>
              <p:cNvPr id="1038079707" name="Textfeld Weiterlesen">
                <a:extLst>
                  <a:ext uri="{FF2B5EF4-FFF2-40B4-BE49-F238E27FC236}">
                    <a16:creationId xmlns:a16="http://schemas.microsoft.com/office/drawing/2014/main" id="{AA3483E3-0BD5-C206-8FA9-DEC62708351E}"/>
                  </a:ext>
                </a:extLst>
              </p:cNvPr>
              <p:cNvSpPr txBox="1"/>
              <p:nvPr/>
            </p:nvSpPr>
            <p:spPr>
              <a:xfrm>
                <a:off x="3779832" y="4764513"/>
                <a:ext cx="2876649" cy="226216"/>
              </a:xfrm>
              <a:prstGeom prst="rect">
                <a:avLst/>
              </a:prstGeom>
              <a:noFill/>
            </p:spPr>
            <p:txBody>
              <a:bodyPr wrap="square" rtlCol="0">
                <a:spAutoFit/>
              </a:bodyPr>
              <a:lstStyle/>
              <a:p>
                <a:pPr marL="0" marR="0" lvl="0" indent="0" algn="r" defTabSz="986912" rtl="0" eaLnBrk="0" fontAlgn="base" latinLnBrk="0" hangingPunct="0">
                  <a:lnSpc>
                    <a:spcPct val="100000"/>
                  </a:lnSpc>
                  <a:spcBef>
                    <a:spcPct val="0"/>
                  </a:spcBef>
                  <a:spcAft>
                    <a:spcPct val="0"/>
                  </a:spcAft>
                  <a:buClrTx/>
                  <a:buSzTx/>
                  <a:buFontTx/>
                  <a:buNone/>
                  <a:tabLst/>
                  <a:defRPr/>
                </a:pPr>
                <a:r>
                  <a:rPr kumimoji="0" lang="de-DE" altLang="de-DE" sz="87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Lest jetzt weiter auf auf der Karte: Der </a:t>
                </a:r>
                <a:r>
                  <a:rPr kumimoji="0" lang="de-DE" altLang="de-DE" sz="87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Wardrak</a:t>
                </a:r>
                <a:endParaRPr kumimoji="0" lang="de-DE" altLang="de-DE" sz="87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grpSp>
        <p:grpSp>
          <p:nvGrpSpPr>
            <p:cNvPr id="1038079681" name="Vorderseite (links)">
              <a:extLst>
                <a:ext uri="{FF2B5EF4-FFF2-40B4-BE49-F238E27FC236}">
                  <a16:creationId xmlns:a16="http://schemas.microsoft.com/office/drawing/2014/main" id="{840EEDDF-4E88-ED57-D38B-1F342809257C}"/>
                </a:ext>
              </a:extLst>
            </p:cNvPr>
            <p:cNvGrpSpPr/>
            <p:nvPr/>
          </p:nvGrpSpPr>
          <p:grpSpPr>
            <a:xfrm>
              <a:off x="903186" y="845721"/>
              <a:ext cx="2876650" cy="4046633"/>
              <a:chOff x="903186" y="845721"/>
              <a:chExt cx="2876650" cy="4046633"/>
            </a:xfrm>
          </p:grpSpPr>
          <p:pic>
            <p:nvPicPr>
              <p:cNvPr id="1038079682" name="Andor Logo oben" descr="Ein Bild, das Typografie, Symbol, Schrift, Logo enthält.&#10;&#10;Automatisch generierte Beschreibung">
                <a:extLst>
                  <a:ext uri="{FF2B5EF4-FFF2-40B4-BE49-F238E27FC236}">
                    <a16:creationId xmlns:a16="http://schemas.microsoft.com/office/drawing/2014/main" id="{E12AA9AA-DB5A-7E95-5A12-5D3ABCDBD63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609191" y="1191530"/>
                <a:ext cx="1464641" cy="545557"/>
              </a:xfrm>
              <a:prstGeom prst="rect">
                <a:avLst/>
              </a:prstGeom>
            </p:spPr>
          </p:pic>
          <p:sp>
            <p:nvSpPr>
              <p:cNvPr id="1038079683" name="Andor Logo Text">
                <a:extLst>
                  <a:ext uri="{FF2B5EF4-FFF2-40B4-BE49-F238E27FC236}">
                    <a16:creationId xmlns:a16="http://schemas.microsoft.com/office/drawing/2014/main" id="{4EEC1875-FE2D-4FB7-16F9-2FF4895A3575}"/>
                  </a:ext>
                </a:extLst>
              </p:cNvPr>
              <p:cNvSpPr txBox="1">
                <a:spLocks noChangeArrowheads="1"/>
              </p:cNvSpPr>
              <p:nvPr/>
            </p:nvSpPr>
            <p:spPr bwMode="auto">
              <a:xfrm>
                <a:off x="903186" y="845721"/>
                <a:ext cx="2876649" cy="567146"/>
              </a:xfrm>
              <a:prstGeom prst="rect">
                <a:avLst/>
              </a:prstGeom>
              <a:blipFill dpi="0" rotWithShape="1">
                <a:blip r:embed="rId13">
                  <a:alphaModFix amt="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8694" tIns="49347" rIns="98694" bIns="49347" numCol="1" anchor="t" anchorCtr="0" compatLnSpc="1">
                <a:prstTxWarp prst="textNoShape">
                  <a:avLst/>
                </a:prstTxWarp>
              </a:bodyPr>
              <a:lstStyle/>
              <a:p>
                <a:pPr algn="ctr" defTabSz="986912" eaLnBrk="0" fontAlgn="base" hangingPunct="0">
                  <a:lnSpc>
                    <a:spcPts val="1000"/>
                  </a:lnSpc>
                  <a:spcBef>
                    <a:spcPct val="0"/>
                  </a:spcBef>
                  <a:spcAft>
                    <a:spcPct val="0"/>
                  </a:spcAft>
                </a:pP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Die</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200" cap="small" dirty="0">
                    <a:latin typeface="Times New Roman" panose="02020603050405020304" pitchFamily="18" charset="0"/>
                    <a:ea typeface="Times New Roman" panose="02020603050405020304" pitchFamily="18" charset="0"/>
                    <a:cs typeface="Times New Roman" panose="02020603050405020304" pitchFamily="18" charset="0"/>
                  </a:rPr>
                  <a:t>Legenden</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Von</a:t>
                </a:r>
                <a:endParaRPr lang="de-DE" altLang="de-DE" sz="1000" cap="small" dirty="0">
                  <a:latin typeface="Arial" panose="020B0604020202020204" pitchFamily="34" charset="0"/>
                </a:endParaRPr>
              </a:p>
            </p:txBody>
          </p:sp>
          <p:sp>
            <p:nvSpPr>
              <p:cNvPr id="1038079684" name="Box: Legendenkarten-Auflistung" hidden="1">
                <a:extLst>
                  <a:ext uri="{FF2B5EF4-FFF2-40B4-BE49-F238E27FC236}">
                    <a16:creationId xmlns:a16="http://schemas.microsoft.com/office/drawing/2014/main" id="{BB59503A-7828-A358-8214-1B377DCF96F5}"/>
                  </a:ext>
                </a:extLst>
              </p:cNvPr>
              <p:cNvSpPr/>
              <p:nvPr/>
            </p:nvSpPr>
            <p:spPr>
              <a:xfrm>
                <a:off x="1043653" y="4066854"/>
                <a:ext cx="2595716" cy="82550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85" name="Anlegedreieck Legendenleiste" hidden="1">
                <a:extLst>
                  <a:ext uri="{FF2B5EF4-FFF2-40B4-BE49-F238E27FC236}">
                    <a16:creationId xmlns:a16="http://schemas.microsoft.com/office/drawing/2014/main" id="{0E649AB1-FF95-9FD1-BFEE-5DD21A72A87E}"/>
                  </a:ext>
                </a:extLst>
              </p:cNvPr>
              <p:cNvSpPr/>
              <p:nvPr/>
            </p:nvSpPr>
            <p:spPr>
              <a:xfrm rot="2706854">
                <a:off x="1152086" y="3160965"/>
                <a:ext cx="632783" cy="632783"/>
              </a:xfrm>
              <a:prstGeom prst="rtTriangle">
                <a:avLst/>
              </a:prstGeom>
              <a:solidFill>
                <a:schemeClr val="bg1"/>
              </a:solidFill>
              <a:ln w="31750"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38079686" name="Legendekarten-Anweisung">
                <a:extLst>
                  <a:ext uri="{FF2B5EF4-FFF2-40B4-BE49-F238E27FC236}">
                    <a16:creationId xmlns:a16="http://schemas.microsoft.com/office/drawing/2014/main" id="{6D89F106-A4EC-DCB2-A47F-3CF64677E65F}"/>
                  </a:ext>
                </a:extLst>
              </p:cNvPr>
              <p:cNvSpPr txBox="1">
                <a:spLocks noChangeArrowheads="1"/>
              </p:cNvSpPr>
              <p:nvPr/>
            </p:nvSpPr>
            <p:spPr bwMode="auto">
              <a:xfrm>
                <a:off x="1043653" y="4085090"/>
                <a:ext cx="2595716" cy="535937"/>
              </a:xfrm>
              <a:prstGeom prst="rect">
                <a:avLst/>
              </a:prstGeom>
              <a:noFill/>
              <a:ln w="9525">
                <a:noFill/>
                <a:miter lim="800000"/>
                <a:headEnd/>
                <a:tailEnd/>
              </a:ln>
            </p:spPr>
            <p:txBody>
              <a:bodyPr rot="0" vert="horz" wrap="square" lIns="91440" tIns="45720" rIns="91440" bIns="45720" anchor="t" anchorCtr="0">
                <a:noAutofit/>
              </a:bodyPr>
              <a:lstStyle/>
              <a:p>
                <a:pPr algn="ctr"/>
                <a:r>
                  <a:rPr lang="de-DE" sz="1000" dirty="0">
                    <a:effectLst/>
                    <a:latin typeface="Times New Roman" panose="02020603050405020304" pitchFamily="18" charset="0"/>
                    <a:ea typeface="Times New Roman" panose="02020603050405020304" pitchFamily="18" charset="0"/>
                    <a:cs typeface="Times New Roman" panose="02020603050405020304" pitchFamily="18" charset="0"/>
                  </a:rPr>
                  <a:t>Diese Karte wird aufgedeckt, sobald Prinz </a:t>
                </a:r>
                <a:r>
                  <a:rPr lang="de-DE" sz="1000" dirty="0" err="1">
                    <a:effectLst/>
                    <a:latin typeface="Times New Roman" panose="02020603050405020304" pitchFamily="18" charset="0"/>
                    <a:ea typeface="Times New Roman" panose="02020603050405020304" pitchFamily="18" charset="0"/>
                    <a:cs typeface="Times New Roman" panose="02020603050405020304" pitchFamily="18" charset="0"/>
                  </a:rPr>
                  <a:t>Thorald</a:t>
                </a:r>
                <a:r>
                  <a:rPr lang="de-DE" sz="1000" dirty="0">
                    <a:effectLst/>
                    <a:latin typeface="Times New Roman" panose="02020603050405020304" pitchFamily="18" charset="0"/>
                    <a:ea typeface="Times New Roman" panose="02020603050405020304" pitchFamily="18" charset="0"/>
                    <a:cs typeface="Times New Roman" panose="02020603050405020304" pitchFamily="18" charset="0"/>
                  </a:rPr>
                  <a:t> auf den Spielplan gestellt wird</a:t>
                </a:r>
                <a:endParaRPr lang="de-DE" sz="1000" u="sng"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038079687" name="Legendenleisten-Nummernfeld">
                <a:extLst>
                  <a:ext uri="{FF2B5EF4-FFF2-40B4-BE49-F238E27FC236}">
                    <a16:creationId xmlns:a16="http://schemas.microsoft.com/office/drawing/2014/main" id="{CC57EB95-C947-9837-A27C-63E052759F09}"/>
                  </a:ext>
                </a:extLst>
              </p:cNvPr>
              <p:cNvSpPr/>
              <p:nvPr/>
            </p:nvSpPr>
            <p:spPr>
              <a:xfrm>
                <a:off x="1329489" y="3027981"/>
                <a:ext cx="2165685" cy="914400"/>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88" name="Legendeleisten-Nummer">
                <a:extLst>
                  <a:ext uri="{FF2B5EF4-FFF2-40B4-BE49-F238E27FC236}">
                    <a16:creationId xmlns:a16="http://schemas.microsoft.com/office/drawing/2014/main" id="{C9302924-2B7C-B9FD-7BCD-E79EB1992801}"/>
                  </a:ext>
                </a:extLst>
              </p:cNvPr>
              <p:cNvSpPr txBox="1">
                <a:spLocks noChangeArrowheads="1"/>
              </p:cNvSpPr>
              <p:nvPr/>
            </p:nvSpPr>
            <p:spPr bwMode="auto">
              <a:xfrm>
                <a:off x="1450624" y="3152457"/>
                <a:ext cx="1923413" cy="656782"/>
              </a:xfrm>
              <a:prstGeom prst="rect">
                <a:avLst/>
              </a:prstGeom>
              <a:noFill/>
              <a:ln w="9525">
                <a:noFill/>
                <a:miter lim="800000"/>
                <a:headEnd/>
                <a:tailEnd/>
              </a:ln>
            </p:spPr>
            <p:txBody>
              <a:bodyPr rot="0" vert="horz" wrap="square" lIns="91440" tIns="45720" rIns="91440" bIns="45720" anchor="t" anchorCtr="0">
                <a:noAutofit/>
              </a:bodyPr>
              <a:lstStyle/>
              <a:p>
                <a:pPr algn="ctr"/>
                <a:r>
                  <a:rPr lang="de-DE" b="1" dirty="0">
                    <a:effectLst/>
                    <a:latin typeface="Times New Roman" panose="02020603050405020304" pitchFamily="18" charset="0"/>
                    <a:ea typeface="Times New Roman" panose="02020603050405020304" pitchFamily="18" charset="0"/>
                    <a:cs typeface="Times New Roman" panose="02020603050405020304" pitchFamily="18" charset="0"/>
                  </a:rPr>
                  <a:t>Die Rettung</a:t>
                </a:r>
              </a:p>
              <a:p>
                <a:pPr algn="ctr"/>
                <a:r>
                  <a:rPr lang="de-DE" b="1" dirty="0">
                    <a:latin typeface="Times New Roman" panose="02020603050405020304" pitchFamily="18" charset="0"/>
                    <a:ea typeface="Times New Roman" panose="02020603050405020304" pitchFamily="18" charset="0"/>
                    <a:cs typeface="Times New Roman" panose="02020603050405020304" pitchFamily="18" charset="0"/>
                  </a:rPr>
                  <a:t>d</a:t>
                </a:r>
                <a:r>
                  <a:rPr lang="de-DE" b="1" dirty="0">
                    <a:effectLst/>
                    <a:latin typeface="Times New Roman" panose="02020603050405020304" pitchFamily="18" charset="0"/>
                    <a:ea typeface="Times New Roman" panose="02020603050405020304" pitchFamily="18" charset="0"/>
                    <a:cs typeface="Times New Roman" panose="02020603050405020304" pitchFamily="18" charset="0"/>
                  </a:rPr>
                  <a:t>es Prinzen</a:t>
                </a:r>
              </a:p>
            </p:txBody>
          </p:sp>
          <p:sp>
            <p:nvSpPr>
              <p:cNvPr id="1038079689" name="Legenden-Name">
                <a:extLst>
                  <a:ext uri="{FF2B5EF4-FFF2-40B4-BE49-F238E27FC236}">
                    <a16:creationId xmlns:a16="http://schemas.microsoft.com/office/drawing/2014/main" id="{63117CAE-06EB-4B69-1B48-B2670CF5BD48}"/>
                  </a:ext>
                </a:extLst>
              </p:cNvPr>
              <p:cNvSpPr txBox="1">
                <a:spLocks noChangeArrowheads="1"/>
              </p:cNvSpPr>
              <p:nvPr/>
            </p:nvSpPr>
            <p:spPr bwMode="auto">
              <a:xfrm>
                <a:off x="903186" y="1758676"/>
                <a:ext cx="2876650" cy="1274793"/>
              </a:xfrm>
              <a:prstGeom prst="rect">
                <a:avLst/>
              </a:prstGeom>
              <a:noFill/>
              <a:ln w="9525">
                <a:noFill/>
                <a:miter lim="800000"/>
                <a:headEnd/>
                <a:tailEnd/>
              </a:ln>
            </p:spPr>
            <p:txBody>
              <a:bodyPr rot="0" vert="horz" wrap="square" lIns="98694" tIns="49347" rIns="98694" bIns="49347" anchor="t" anchorCtr="0">
                <a:noAutofit/>
              </a:bodyPr>
              <a:lstStyle/>
              <a:p>
                <a:pPr algn="ctr"/>
                <a:r>
                  <a:rPr lang="de-DE" dirty="0">
                    <a:latin typeface="Times New Roman" panose="02020603050405020304" pitchFamily="18" charset="0"/>
                    <a:ea typeface="Times New Roman" panose="02020603050405020304" pitchFamily="18" charset="0"/>
                    <a:cs typeface="Times New Roman" panose="02020603050405020304" pitchFamily="18" charset="0"/>
                  </a:rPr>
                  <a:t>Fan Legende</a:t>
                </a:r>
                <a:endParaRPr lang="de-DE"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pP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de-DE" b="1" dirty="0">
                    <a:latin typeface="Times New Roman" panose="02020603050405020304" pitchFamily="18" charset="0"/>
                    <a:ea typeface="Times New Roman" panose="02020603050405020304" pitchFamily="18" charset="0"/>
                    <a:cs typeface="Times New Roman" panose="02020603050405020304" pitchFamily="18" charset="0"/>
                  </a:rPr>
                  <a:t>Willkommen in Andor</a:t>
                </a:r>
              </a:p>
              <a:p>
                <a:pPr algn="ctr">
                  <a:spcBef>
                    <a:spcPts val="1295"/>
                  </a:spcBef>
                </a:pPr>
                <a:r>
                  <a:rPr lang="de-DE" b="1" dirty="0">
                    <a:latin typeface="Times New Roman" panose="02020603050405020304" pitchFamily="18" charset="0"/>
                    <a:ea typeface="Times New Roman" panose="02020603050405020304" pitchFamily="18" charset="0"/>
                    <a:cs typeface="Times New Roman" panose="02020603050405020304" pitchFamily="18" charset="0"/>
                  </a:rPr>
                  <a:t>Crashkurs</a:t>
                </a:r>
              </a:p>
            </p:txBody>
          </p:sp>
        </p:grpSp>
      </p:grpSp>
      <p:grpSp>
        <p:nvGrpSpPr>
          <p:cNvPr id="1084" name="Faltkarte oben">
            <a:extLst>
              <a:ext uri="{FF2B5EF4-FFF2-40B4-BE49-F238E27FC236}">
                <a16:creationId xmlns:a16="http://schemas.microsoft.com/office/drawing/2014/main" id="{B3858A7C-B2D6-352C-B2C5-8084C994CB36}"/>
              </a:ext>
            </a:extLst>
          </p:cNvPr>
          <p:cNvGrpSpPr/>
          <p:nvPr/>
        </p:nvGrpSpPr>
        <p:grpSpPr>
          <a:xfrm>
            <a:off x="440081" y="632296"/>
            <a:ext cx="6216405" cy="4393732"/>
            <a:chOff x="440081" y="632296"/>
            <a:chExt cx="6216405" cy="4393732"/>
          </a:xfrm>
        </p:grpSpPr>
        <p:grpSp>
          <p:nvGrpSpPr>
            <p:cNvPr id="39" name="Schere oben">
              <a:extLst>
                <a:ext uri="{FF2B5EF4-FFF2-40B4-BE49-F238E27FC236}">
                  <a16:creationId xmlns:a16="http://schemas.microsoft.com/office/drawing/2014/main" id="{83CE8C06-865B-6BCE-1E4D-ADB07DBFB6ED}"/>
                </a:ext>
              </a:extLst>
            </p:cNvPr>
            <p:cNvGrpSpPr/>
            <p:nvPr/>
          </p:nvGrpSpPr>
          <p:grpSpPr>
            <a:xfrm>
              <a:off x="440081" y="632296"/>
              <a:ext cx="372843" cy="154209"/>
              <a:chOff x="0" y="0"/>
              <a:chExt cx="344964" cy="142875"/>
            </a:xfrm>
          </p:grpSpPr>
          <p:pic>
            <p:nvPicPr>
              <p:cNvPr id="40" name="Schere Grafik">
                <a:extLst>
                  <a:ext uri="{FF2B5EF4-FFF2-40B4-BE49-F238E27FC236}">
                    <a16:creationId xmlns:a16="http://schemas.microsoft.com/office/drawing/2014/main" id="{580EDCCE-59B2-4747-2461-F90D131AB4B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280988" cy="142875"/>
              </a:xfrm>
              <a:prstGeom prst="rect">
                <a:avLst/>
              </a:prstGeom>
              <a:effectLst/>
            </p:spPr>
          </p:pic>
          <p:cxnSp>
            <p:nvCxnSpPr>
              <p:cNvPr id="41" name="Strichlinie Schere">
                <a:extLst>
                  <a:ext uri="{FF2B5EF4-FFF2-40B4-BE49-F238E27FC236}">
                    <a16:creationId xmlns:a16="http://schemas.microsoft.com/office/drawing/2014/main" id="{DC7A8234-F122-9FB3-8BFE-C2090EC1B692}"/>
                  </a:ext>
                </a:extLst>
              </p:cNvPr>
              <p:cNvCxnSpPr/>
              <p:nvPr/>
            </p:nvCxnSpPr>
            <p:spPr>
              <a:xfrm flipH="1">
                <a:off x="140494" y="73819"/>
                <a:ext cx="204470" cy="0"/>
              </a:xfrm>
              <a:prstGeom prst="line">
                <a:avLst/>
              </a:prstGeom>
              <a:ln w="6350">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44" name="Schneidelinie">
              <a:extLst>
                <a:ext uri="{FF2B5EF4-FFF2-40B4-BE49-F238E27FC236}">
                  <a16:creationId xmlns:a16="http://schemas.microsoft.com/office/drawing/2014/main" id="{F7476714-DCF3-2B38-0698-9B0D1372C097}"/>
                </a:ext>
              </a:extLst>
            </p:cNvPr>
            <p:cNvSpPr>
              <a:spLocks/>
            </p:cNvSpPr>
            <p:nvPr/>
          </p:nvSpPr>
          <p:spPr>
            <a:xfrm>
              <a:off x="903185" y="709402"/>
              <a:ext cx="5753301" cy="4316626"/>
            </a:xfrm>
            <a:prstGeom prst="rect">
              <a:avLst/>
            </a:prstGeom>
            <a:noFill/>
            <a:ln w="63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8694" tIns="49347" rIns="98694" bIns="49347" numCol="1" spcCol="0" rtlCol="0" fromWordArt="0" anchor="ctr" anchorCtr="0" forceAA="0" compatLnSpc="1">
              <a:prstTxWarp prst="textNoShape">
                <a:avLst/>
              </a:prstTxWarp>
              <a:noAutofit/>
            </a:bodyPr>
            <a:lstStyle/>
            <a:p>
              <a:endParaRPr lang="de-DE" sz="2115"/>
            </a:p>
          </p:txBody>
        </p:sp>
        <p:grpSp>
          <p:nvGrpSpPr>
            <p:cNvPr id="1083" name="Rückseite (rechts)">
              <a:extLst>
                <a:ext uri="{FF2B5EF4-FFF2-40B4-BE49-F238E27FC236}">
                  <a16:creationId xmlns:a16="http://schemas.microsoft.com/office/drawing/2014/main" id="{21D07376-F553-A7CE-DA82-53C6E150DE07}"/>
                </a:ext>
              </a:extLst>
            </p:cNvPr>
            <p:cNvGrpSpPr/>
            <p:nvPr/>
          </p:nvGrpSpPr>
          <p:grpSpPr>
            <a:xfrm>
              <a:off x="3779836" y="709401"/>
              <a:ext cx="2876649" cy="4316626"/>
              <a:chOff x="3779836" y="709401"/>
              <a:chExt cx="2876649" cy="4316626"/>
            </a:xfrm>
          </p:grpSpPr>
          <p:sp>
            <p:nvSpPr>
              <p:cNvPr id="42" name="Textfeld Beschreibung***">
                <a:extLst>
                  <a:ext uri="{FF2B5EF4-FFF2-40B4-BE49-F238E27FC236}">
                    <a16:creationId xmlns:a16="http://schemas.microsoft.com/office/drawing/2014/main" id="{974080A4-D66C-2DA7-0F14-C5AFB6F8EF9C}"/>
                  </a:ext>
                </a:extLst>
              </p:cNvPr>
              <p:cNvSpPr txBox="1">
                <a:spLocks noChangeArrowheads="1"/>
              </p:cNvSpPr>
              <p:nvPr/>
            </p:nvSpPr>
            <p:spPr bwMode="auto">
              <a:xfrm>
                <a:off x="3779836" y="709401"/>
                <a:ext cx="2876649" cy="4316626"/>
              </a:xfrm>
              <a:prstGeom prst="rect">
                <a:avLst/>
              </a:prstGeom>
              <a:noFill/>
              <a:ln w="6350">
                <a:solidFill>
                  <a:schemeClr val="bg1">
                    <a:lumMod val="8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8694" tIns="49347" rIns="98694" bIns="49347" numCol="1" anchor="t" anchorCtr="0" compatLnSpc="1">
                <a:prstTxWarp prst="textNoShape">
                  <a:avLst/>
                </a:prstTxWarp>
              </a:bodyPr>
              <a:lstStyle/>
              <a:p>
                <a:pPr algn="just" defTabSz="986912" eaLnBrk="0" fontAlgn="base" hangingPunct="0">
                  <a:spcBef>
                    <a:spcPct val="0"/>
                  </a:spcBef>
                  <a:spcAft>
                    <a:spcPct val="0"/>
                  </a:spcAft>
                </a:pPr>
                <a:endParaRPr lang="de-DE" altLang="de-DE" sz="85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de-DE" sz="850" b="1" dirty="0">
                    <a:solidFill>
                      <a:srgbClr val="000000"/>
                    </a:solidFill>
                    <a:effectLst/>
                    <a:latin typeface="Times New Roman" panose="02020603050405020304" pitchFamily="18" charset="0"/>
                  </a:rPr>
                  <a:t>Runensteine</a:t>
                </a:r>
                <a:endParaRPr lang="de-DE" sz="85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Wenn ein Held </a:t>
                </a:r>
                <a:r>
                  <a:rPr lang="de-DE" sz="850" b="1" dirty="0">
                    <a:solidFill>
                      <a:srgbClr val="000000"/>
                    </a:solidFill>
                    <a:effectLst/>
                    <a:latin typeface="Times New Roman" panose="02020603050405020304" pitchFamily="18" charset="0"/>
                  </a:rPr>
                  <a:t>3 farblich unterschiedliche </a:t>
                </a:r>
                <a:r>
                  <a:rPr lang="de-DE" sz="850" dirty="0">
                    <a:solidFill>
                      <a:srgbClr val="000000"/>
                    </a:solidFill>
                    <a:effectLst/>
                    <a:latin typeface="Times New Roman" panose="02020603050405020304" pitchFamily="18" charset="0"/>
                  </a:rPr>
                  <a:t>Runensteine auf seiner Heldentafel hat, erhält er </a:t>
                </a:r>
                <a:r>
                  <a:rPr lang="de-DE" sz="850" b="1" dirty="0">
                    <a:solidFill>
                      <a:srgbClr val="000000"/>
                    </a:solidFill>
                    <a:effectLst/>
                    <a:latin typeface="Times New Roman" panose="02020603050405020304" pitchFamily="18" charset="0"/>
                  </a:rPr>
                  <a:t>einen schwarzen</a:t>
                </a:r>
                <a:r>
                  <a:rPr lang="de-DE" sz="850" dirty="0">
                    <a:solidFill>
                      <a:srgbClr val="000000"/>
                    </a:solidFill>
                    <a:latin typeface="Times New Roman" panose="02020603050405020304" pitchFamily="18" charset="0"/>
                  </a:rPr>
                  <a:t> </a:t>
                </a:r>
                <a:r>
                  <a:rPr lang="de-DE" sz="850" b="1" dirty="0">
                    <a:solidFill>
                      <a:srgbClr val="000000"/>
                    </a:solidFill>
                    <a:effectLst/>
                    <a:latin typeface="Times New Roman" panose="02020603050405020304" pitchFamily="18" charset="0"/>
                  </a:rPr>
                  <a:t>Würfel</a:t>
                </a:r>
                <a:r>
                  <a:rPr lang="de-DE" sz="850" dirty="0">
                    <a:solidFill>
                      <a:srgbClr val="000000"/>
                    </a:solidFill>
                    <a:effectLst/>
                    <a:latin typeface="Times New Roman" panose="02020603050405020304" pitchFamily="18" charset="0"/>
                  </a:rPr>
                  <a:t>. Dieser hat höhere Werte als die Heldenwürfel. Solange er die Runensteine auf seiner Tafel hat, darf er im Kampf diesen einen schwarzen Würfel </a:t>
                </a:r>
                <a:r>
                  <a:rPr lang="de-DE" sz="850" b="1" dirty="0">
                    <a:solidFill>
                      <a:srgbClr val="000000"/>
                    </a:solidFill>
                    <a:effectLst/>
                    <a:latin typeface="Times New Roman" panose="02020603050405020304" pitchFamily="18" charset="0"/>
                  </a:rPr>
                  <a:t>anstatt</a:t>
                </a:r>
                <a:r>
                  <a:rPr lang="de-DE" sz="850" dirty="0">
                    <a:solidFill>
                      <a:srgbClr val="000000"/>
                    </a:solidFill>
                    <a:effectLst/>
                    <a:latin typeface="Times New Roman" panose="02020603050405020304" pitchFamily="18" charset="0"/>
                  </a:rPr>
                  <a:t> seiner eigenen Würfel benutzen. Auch wenn der Held zuvor mehrere Würfel hatte, würfelt er mit dem schwarzen Würfel nur ein Mal.</a:t>
                </a:r>
              </a:p>
              <a:p>
                <a:pPr algn="just"/>
                <a:endParaRPr lang="de-DE" sz="40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Der Zauberer kann seine Sonderfähigkeit auch auf den schwarzen Würfel anwenden.</a:t>
                </a:r>
              </a:p>
              <a:p>
                <a:pPr algn="just"/>
                <a:endParaRPr lang="de-DE" sz="40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Da ein Held 3 Runensteine tragen muss um den </a:t>
                </a:r>
                <a:r>
                  <a:rPr lang="de-DE" sz="850" dirty="0" err="1">
                    <a:solidFill>
                      <a:srgbClr val="000000"/>
                    </a:solidFill>
                    <a:effectLst/>
                    <a:latin typeface="Times New Roman" panose="02020603050405020304" pitchFamily="18" charset="0"/>
                  </a:rPr>
                  <a:t>schwar-zen</a:t>
                </a:r>
                <a:r>
                  <a:rPr lang="de-DE" sz="850" dirty="0">
                    <a:solidFill>
                      <a:srgbClr val="000000"/>
                    </a:solidFill>
                    <a:effectLst/>
                    <a:latin typeface="Times New Roman" panose="02020603050405020304" pitchFamily="18" charset="0"/>
                  </a:rPr>
                  <a:t> Würfel benutzen zu dürfen, kann dieser nicht mit dem Trank der Hexe kombiniert werden.</a:t>
                </a:r>
              </a:p>
              <a:p>
                <a:pPr algn="just"/>
                <a:endParaRPr lang="de-DE" sz="850" dirty="0">
                  <a:solidFill>
                    <a:srgbClr val="000000"/>
                  </a:solidFill>
                  <a:latin typeface="Times New Roman" panose="02020603050405020304" pitchFamily="18" charset="0"/>
                </a:endParaRPr>
              </a:p>
              <a:p>
                <a:pPr algn="just"/>
                <a:r>
                  <a:rPr lang="de-DE" sz="850" b="1" dirty="0">
                    <a:solidFill>
                      <a:srgbClr val="000000"/>
                    </a:solidFill>
                    <a:effectLst/>
                    <a:latin typeface="Times New Roman" panose="02020603050405020304" pitchFamily="18" charset="0"/>
                  </a:rPr>
                  <a:t>Heilkrautplättchen</a:t>
                </a:r>
              </a:p>
              <a:p>
                <a:pPr algn="just"/>
                <a:r>
                  <a:rPr lang="de-DE" sz="850" dirty="0">
                    <a:solidFill>
                      <a:srgbClr val="000000"/>
                    </a:solidFill>
                    <a:effectLst/>
                    <a:latin typeface="Times New Roman" panose="02020603050405020304" pitchFamily="18" charset="0"/>
                  </a:rPr>
                  <a:t>Ein Held, dessen Zeitstein sich nicht auf dem Sonnenaufgang-Feld befindet, kann den Zahlenwert </a:t>
                </a:r>
                <a:r>
                  <a:rPr lang="de-DE" sz="850" b="1" dirty="0">
                    <a:solidFill>
                      <a:srgbClr val="000000"/>
                    </a:solidFill>
                    <a:effectLst/>
                    <a:latin typeface="Times New Roman" panose="02020603050405020304" pitchFamily="18" charset="0"/>
                  </a:rPr>
                  <a:t>einmalig</a:t>
                </a:r>
                <a:r>
                  <a:rPr lang="de-DE" sz="850" dirty="0">
                    <a:solidFill>
                      <a:srgbClr val="000000"/>
                    </a:solidFill>
                    <a:effectLst/>
                    <a:latin typeface="Times New Roman" panose="02020603050405020304" pitchFamily="18" charset="0"/>
                  </a:rPr>
                  <a:t> für eine dieser Optionen nutzen:</a:t>
                </a:r>
              </a:p>
              <a:p>
                <a:pPr marL="72000" indent="-72000" algn="just">
                  <a:buSzPct val="80000"/>
                  <a:buFont typeface="Arial" panose="020B0604020202020204" pitchFamily="34" charset="0"/>
                  <a:buChar char="•"/>
                </a:pPr>
                <a:r>
                  <a:rPr lang="de-DE" sz="850" dirty="0">
                    <a:solidFill>
                      <a:srgbClr val="000000"/>
                    </a:solidFill>
                    <a:latin typeface="Times New Roman" panose="02020603050405020304" pitchFamily="18" charset="0"/>
                  </a:rPr>
                  <a:t>als freie </a:t>
                </a:r>
                <a:r>
                  <a:rPr lang="de-DE" sz="850" dirty="0">
                    <a:solidFill>
                      <a:srgbClr val="000000"/>
                    </a:solidFill>
                    <a:effectLst/>
                    <a:latin typeface="Times New Roman" panose="02020603050405020304" pitchFamily="18" charset="0"/>
                  </a:rPr>
                  <a:t>Bewegungsschritte, wenn der Held die Aktion „Laufen“ wählt</a:t>
                </a:r>
              </a:p>
              <a:p>
                <a:pPr marL="72000" indent="-72000" algn="just">
                  <a:buSzPct val="80000"/>
                  <a:buFont typeface="Arial" panose="020B0604020202020204" pitchFamily="34" charset="0"/>
                  <a:buChar char="•"/>
                </a:pPr>
                <a:r>
                  <a:rPr lang="de-DE" sz="850" dirty="0">
                    <a:solidFill>
                      <a:srgbClr val="000000"/>
                    </a:solidFill>
                    <a:latin typeface="Times New Roman" panose="02020603050405020304" pitchFamily="18" charset="0"/>
                  </a:rPr>
                  <a:t>z</a:t>
                </a:r>
                <a:r>
                  <a:rPr lang="de-DE" sz="850" dirty="0">
                    <a:solidFill>
                      <a:srgbClr val="000000"/>
                    </a:solidFill>
                    <a:effectLst/>
                    <a:latin typeface="Times New Roman" panose="02020603050405020304" pitchFamily="18" charset="0"/>
                  </a:rPr>
                  <a:t>ur Erhöhung seiner Willenspunkte</a:t>
                </a:r>
              </a:p>
              <a:p>
                <a:pPr marL="72000" indent="-72000" algn="just">
                  <a:buSzPct val="80000"/>
                  <a:buFont typeface="Arial" panose="020B0604020202020204" pitchFamily="34" charset="0"/>
                  <a:buChar char="•"/>
                </a:pPr>
                <a:r>
                  <a:rPr lang="de-DE" sz="850" dirty="0">
                    <a:solidFill>
                      <a:srgbClr val="000000"/>
                    </a:solidFill>
                    <a:latin typeface="Times New Roman" panose="02020603050405020304" pitchFamily="18" charset="0"/>
                  </a:rPr>
                  <a:t>um im Kampf nach seinem Würfelwurf den Kampfwert zu erhöhen</a:t>
                </a:r>
                <a:endParaRPr lang="de-DE" sz="850" dirty="0">
                  <a:solidFill>
                    <a:srgbClr val="000000"/>
                  </a:solidFill>
                  <a:effectLst/>
                  <a:latin typeface="Times New Roman" panose="02020603050405020304" pitchFamily="18" charset="0"/>
                </a:endParaRPr>
              </a:p>
              <a:p>
                <a:pPr algn="just"/>
                <a:endParaRPr lang="de-DE" sz="300" dirty="0">
                  <a:solidFill>
                    <a:srgbClr val="000000"/>
                  </a:solidFill>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Der Zahlenwert kann nicht aufgeteilt oder nur angebrochen werden. Das Heilkraut kommt nach der einmaligen Nutzung aus dem Spiel. Wie andere Gegenstände kann das Heilkraut weitergegeben werden.</a:t>
                </a:r>
              </a:p>
              <a:p>
                <a:pPr algn="just"/>
                <a:endParaRPr lang="de-DE" sz="300" dirty="0">
                  <a:solidFill>
                    <a:srgbClr val="000000"/>
                  </a:solidFill>
                  <a:effectLst/>
                  <a:latin typeface="Times New Roman" panose="02020603050405020304" pitchFamily="18" charset="0"/>
                </a:endParaRPr>
              </a:p>
              <a:p>
                <a:pPr algn="just"/>
                <a:r>
                  <a:rPr lang="de-DE" sz="850" b="1" dirty="0">
                    <a:solidFill>
                      <a:srgbClr val="000000"/>
                    </a:solidFill>
                    <a:effectLst/>
                    <a:latin typeface="Times New Roman" panose="02020603050405020304" pitchFamily="18" charset="0"/>
                  </a:rPr>
                  <a:t>Erinnerung: </a:t>
                </a:r>
                <a:r>
                  <a:rPr lang="de-DE" sz="850" dirty="0">
                    <a:solidFill>
                      <a:srgbClr val="000000"/>
                    </a:solidFill>
                    <a:effectLst/>
                    <a:latin typeface="Times New Roman" panose="02020603050405020304" pitchFamily="18" charset="0"/>
                  </a:rPr>
                  <a:t>Kein Held kann mehr als 3 kleine Gegenstände auf seiner Heldentafel tragen.</a:t>
                </a:r>
              </a:p>
              <a:p>
                <a:pPr algn="just"/>
                <a:endParaRPr lang="de-DE" sz="900" dirty="0">
                  <a:solidFill>
                    <a:srgbClr val="000000"/>
                  </a:solidFill>
                  <a:effectLst/>
                  <a:latin typeface="Times New Roman" panose="02020603050405020304" pitchFamily="18" charset="0"/>
                </a:endParaRPr>
              </a:p>
              <a:p>
                <a:pPr algn="just" defTabSz="986912" eaLnBrk="0" fontAlgn="base" hangingPunct="0">
                  <a:spcBef>
                    <a:spcPct val="0"/>
                  </a:spcBef>
                  <a:spcAft>
                    <a:spcPct val="0"/>
                  </a:spcAft>
                </a:pPr>
                <a:endParaRPr lang="de-DE" altLang="de-DE" sz="920" dirty="0">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62" name="Aufgabe-Linie unten" hidden="1">
                <a:extLst>
                  <a:ext uri="{FF2B5EF4-FFF2-40B4-BE49-F238E27FC236}">
                    <a16:creationId xmlns:a16="http://schemas.microsoft.com/office/drawing/2014/main" id="{DE82223D-D92D-28D0-597E-C94DA6D07F42}"/>
                  </a:ext>
                </a:extLst>
              </p:cNvPr>
              <p:cNvCxnSpPr>
                <a:cxnSpLocks/>
              </p:cNvCxnSpPr>
              <p:nvPr/>
            </p:nvCxnSpPr>
            <p:spPr>
              <a:xfrm>
                <a:off x="3847165" y="4505662"/>
                <a:ext cx="2741987" cy="0"/>
              </a:xfrm>
              <a:prstGeom prst="line">
                <a:avLst/>
              </a:prstGeom>
              <a:ln w="31750" cmpd="thinThick">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Aufgabe-Linie oben" hidden="1">
                <a:extLst>
                  <a:ext uri="{FF2B5EF4-FFF2-40B4-BE49-F238E27FC236}">
                    <a16:creationId xmlns:a16="http://schemas.microsoft.com/office/drawing/2014/main" id="{367C1632-25C0-CD6F-B0C7-199539853C9C}"/>
                  </a:ext>
                </a:extLst>
              </p:cNvPr>
              <p:cNvCxnSpPr>
                <a:cxnSpLocks/>
              </p:cNvCxnSpPr>
              <p:nvPr/>
            </p:nvCxnSpPr>
            <p:spPr>
              <a:xfrm>
                <a:off x="3847165" y="3244461"/>
                <a:ext cx="2741987" cy="0"/>
              </a:xfrm>
              <a:prstGeom prst="line">
                <a:avLst/>
              </a:prstGeom>
              <a:ln w="31750" cmpd="thickThin">
                <a:solidFill>
                  <a:schemeClr val="tx1"/>
                </a:solidFill>
              </a:ln>
            </p:spPr>
            <p:style>
              <a:lnRef idx="1">
                <a:schemeClr val="accent1"/>
              </a:lnRef>
              <a:fillRef idx="0">
                <a:schemeClr val="accent1"/>
              </a:fillRef>
              <a:effectRef idx="0">
                <a:schemeClr val="accent1"/>
              </a:effectRef>
              <a:fontRef idx="minor">
                <a:schemeClr val="tx1"/>
              </a:fontRef>
            </p:style>
          </p:cxnSp>
          <p:sp>
            <p:nvSpPr>
              <p:cNvPr id="1038079658" name="Textfeld Würfelereignis 5&amp;6" hidden="1">
                <a:extLst>
                  <a:ext uri="{FF2B5EF4-FFF2-40B4-BE49-F238E27FC236}">
                    <a16:creationId xmlns:a16="http://schemas.microsoft.com/office/drawing/2014/main" id="{6CF9BBDC-C22A-863E-4A3A-7AF515224B25}"/>
                  </a:ext>
                </a:extLst>
              </p:cNvPr>
              <p:cNvSpPr txBox="1"/>
              <p:nvPr/>
            </p:nvSpPr>
            <p:spPr>
              <a:xfrm>
                <a:off x="4271082" y="3613835"/>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5&amp;6</a:t>
                </a:r>
              </a:p>
            </p:txBody>
          </p:sp>
          <p:pic>
            <p:nvPicPr>
              <p:cNvPr id="1038079657" name="Würfel 6" hidden="1">
                <a:extLst>
                  <a:ext uri="{FF2B5EF4-FFF2-40B4-BE49-F238E27FC236}">
                    <a16:creationId xmlns:a16="http://schemas.microsoft.com/office/drawing/2014/main" id="{A6DEB045-F4EE-5317-B558-E208B536AA6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23811" y="3663873"/>
                <a:ext cx="148590" cy="147955"/>
              </a:xfrm>
              <a:prstGeom prst="rect">
                <a:avLst/>
              </a:prstGeom>
              <a:noFill/>
              <a:ln>
                <a:noFill/>
              </a:ln>
            </p:spPr>
          </p:pic>
          <p:pic>
            <p:nvPicPr>
              <p:cNvPr id="1038079655" name="Würfel 5" hidden="1">
                <a:extLst>
                  <a:ext uri="{FF2B5EF4-FFF2-40B4-BE49-F238E27FC236}">
                    <a16:creationId xmlns:a16="http://schemas.microsoft.com/office/drawing/2014/main" id="{B88FD3C8-9FD5-6C0D-E4A6-EFBD45B57A1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36068" y="3662221"/>
                <a:ext cx="147955" cy="147955"/>
              </a:xfrm>
              <a:prstGeom prst="rect">
                <a:avLst/>
              </a:prstGeom>
              <a:noFill/>
              <a:ln>
                <a:noFill/>
              </a:ln>
            </p:spPr>
          </p:pic>
          <p:sp>
            <p:nvSpPr>
              <p:cNvPr id="1038079656" name="Box: Würfelereignis 5&amp;6" hidden="1">
                <a:extLst>
                  <a:ext uri="{FF2B5EF4-FFF2-40B4-BE49-F238E27FC236}">
                    <a16:creationId xmlns:a16="http://schemas.microsoft.com/office/drawing/2014/main" id="{BA704175-44E0-55CF-BBCD-F505ED310610}"/>
                  </a:ext>
                </a:extLst>
              </p:cNvPr>
              <p:cNvSpPr/>
              <p:nvPr/>
            </p:nvSpPr>
            <p:spPr>
              <a:xfrm>
                <a:off x="3897676" y="3614122"/>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50" name="Textfeld Würfelereignis 3&amp;4" hidden="1">
                <a:extLst>
                  <a:ext uri="{FF2B5EF4-FFF2-40B4-BE49-F238E27FC236}">
                    <a16:creationId xmlns:a16="http://schemas.microsoft.com/office/drawing/2014/main" id="{538AA62E-6BE8-5D3E-FDF3-BCE90CD39BD0}"/>
                  </a:ext>
                </a:extLst>
              </p:cNvPr>
              <p:cNvSpPr txBox="1"/>
              <p:nvPr/>
            </p:nvSpPr>
            <p:spPr>
              <a:xfrm>
                <a:off x="4276475" y="3069307"/>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3&amp;4</a:t>
                </a:r>
              </a:p>
            </p:txBody>
          </p:sp>
          <p:pic>
            <p:nvPicPr>
              <p:cNvPr id="1038079654" name="Würfel 4" hidden="1">
                <a:extLst>
                  <a:ext uri="{FF2B5EF4-FFF2-40B4-BE49-F238E27FC236}">
                    <a16:creationId xmlns:a16="http://schemas.microsoft.com/office/drawing/2014/main" id="{D4EA138F-1145-4468-BB41-5C7617408721}"/>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31694" y="3116469"/>
                <a:ext cx="144780" cy="148590"/>
              </a:xfrm>
              <a:prstGeom prst="rect">
                <a:avLst/>
              </a:prstGeom>
              <a:noFill/>
              <a:ln>
                <a:noFill/>
              </a:ln>
            </p:spPr>
          </p:pic>
          <p:pic>
            <p:nvPicPr>
              <p:cNvPr id="1038079653" name="Würfel 3" hidden="1">
                <a:extLst>
                  <a:ext uri="{FF2B5EF4-FFF2-40B4-BE49-F238E27FC236}">
                    <a16:creationId xmlns:a16="http://schemas.microsoft.com/office/drawing/2014/main" id="{A4D346EA-EDF6-7083-22D4-157C96B08415}"/>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937885" y="3116469"/>
                <a:ext cx="147320" cy="148590"/>
              </a:xfrm>
              <a:prstGeom prst="rect">
                <a:avLst/>
              </a:prstGeom>
              <a:noFill/>
              <a:ln>
                <a:noFill/>
              </a:ln>
            </p:spPr>
          </p:pic>
          <p:sp>
            <p:nvSpPr>
              <p:cNvPr id="1038079648" name="Box: Würfelereignis 3&amp;4" hidden="1">
                <a:extLst>
                  <a:ext uri="{FF2B5EF4-FFF2-40B4-BE49-F238E27FC236}">
                    <a16:creationId xmlns:a16="http://schemas.microsoft.com/office/drawing/2014/main" id="{7155914D-9FDA-63AB-97BE-EB5A811078E2}"/>
                  </a:ext>
                </a:extLst>
              </p:cNvPr>
              <p:cNvSpPr/>
              <p:nvPr/>
            </p:nvSpPr>
            <p:spPr>
              <a:xfrm>
                <a:off x="3897676" y="3076689"/>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46" name="Textfeld Würfelereignis 1&amp;2" hidden="1">
                <a:extLst>
                  <a:ext uri="{FF2B5EF4-FFF2-40B4-BE49-F238E27FC236}">
                    <a16:creationId xmlns:a16="http://schemas.microsoft.com/office/drawing/2014/main" id="{8F7D960A-D725-F381-E0CC-0AC1017C3704}"/>
                  </a:ext>
                </a:extLst>
              </p:cNvPr>
              <p:cNvSpPr txBox="1"/>
              <p:nvPr/>
            </p:nvSpPr>
            <p:spPr>
              <a:xfrm>
                <a:off x="4276475" y="2544036"/>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1&amp;2</a:t>
                </a:r>
              </a:p>
            </p:txBody>
          </p:sp>
          <p:pic>
            <p:nvPicPr>
              <p:cNvPr id="1038079645" name="Würfel 2" hidden="1">
                <a:extLst>
                  <a:ext uri="{FF2B5EF4-FFF2-40B4-BE49-F238E27FC236}">
                    <a16:creationId xmlns:a16="http://schemas.microsoft.com/office/drawing/2014/main" id="{74FF4E82-B49A-9AEF-7775-C742626CAD81}"/>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27250" y="2586696"/>
                <a:ext cx="149225" cy="148590"/>
              </a:xfrm>
              <a:prstGeom prst="rect">
                <a:avLst/>
              </a:prstGeom>
              <a:noFill/>
              <a:ln>
                <a:noFill/>
              </a:ln>
            </p:spPr>
          </p:pic>
          <p:pic>
            <p:nvPicPr>
              <p:cNvPr id="1038079644" name="Würfel 1" hidden="1">
                <a:extLst>
                  <a:ext uri="{FF2B5EF4-FFF2-40B4-BE49-F238E27FC236}">
                    <a16:creationId xmlns:a16="http://schemas.microsoft.com/office/drawing/2014/main" id="{2E283183-A4E7-E981-FD1C-A1B1E3EBF27B}"/>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939243" y="2589996"/>
                <a:ext cx="144780" cy="148590"/>
              </a:xfrm>
              <a:prstGeom prst="rect">
                <a:avLst/>
              </a:prstGeom>
              <a:noFill/>
              <a:ln>
                <a:noFill/>
              </a:ln>
            </p:spPr>
          </p:pic>
          <p:sp>
            <p:nvSpPr>
              <p:cNvPr id="1038079642" name="Box: Würfelereignis 1&amp;2" hidden="1">
                <a:extLst>
                  <a:ext uri="{FF2B5EF4-FFF2-40B4-BE49-F238E27FC236}">
                    <a16:creationId xmlns:a16="http://schemas.microsoft.com/office/drawing/2014/main" id="{2D1ABC35-866A-D23C-5FB3-7BB15AA0F3D8}"/>
                  </a:ext>
                </a:extLst>
              </p:cNvPr>
              <p:cNvSpPr/>
              <p:nvPr/>
            </p:nvSpPr>
            <p:spPr>
              <a:xfrm>
                <a:off x="3897676" y="2539543"/>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pic>
            <p:nvPicPr>
              <p:cNvPr id="1082" name="Pfeil Weiterlesen" hidden="1">
                <a:extLst>
                  <a:ext uri="{FF2B5EF4-FFF2-40B4-BE49-F238E27FC236}">
                    <a16:creationId xmlns:a16="http://schemas.microsoft.com/office/drawing/2014/main" id="{AD84D447-A6A8-5301-7323-E3B32873C887}"/>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6107806" y="4741271"/>
                <a:ext cx="446801" cy="284120"/>
              </a:xfrm>
              <a:prstGeom prst="rect">
                <a:avLst/>
              </a:prstGeom>
              <a:noFill/>
              <a:ln>
                <a:noFill/>
              </a:ln>
            </p:spPr>
          </p:pic>
          <p:sp>
            <p:nvSpPr>
              <p:cNvPr id="1038079665" name="Textfeld Weiterlesen" hidden="1">
                <a:extLst>
                  <a:ext uri="{FF2B5EF4-FFF2-40B4-BE49-F238E27FC236}">
                    <a16:creationId xmlns:a16="http://schemas.microsoft.com/office/drawing/2014/main" id="{FBA1E422-46B7-AC5C-E485-F97EF951C121}"/>
                  </a:ext>
                </a:extLst>
              </p:cNvPr>
              <p:cNvSpPr txBox="1"/>
              <p:nvPr/>
            </p:nvSpPr>
            <p:spPr>
              <a:xfrm>
                <a:off x="3892216" y="4770356"/>
                <a:ext cx="2574758" cy="233910"/>
              </a:xfrm>
              <a:prstGeom prst="rect">
                <a:avLst/>
              </a:prstGeom>
              <a:noFill/>
            </p:spPr>
            <p:txBody>
              <a:bodyPr wrap="square" rtlCol="0">
                <a:spAutoFit/>
              </a:bodyPr>
              <a:lstStyle/>
              <a:p>
                <a:pPr marL="0" marR="0" lvl="0" indent="0" defTabSz="986912" rtl="0" eaLnBrk="0" fontAlgn="base" latinLnBrk="0" hangingPunct="0">
                  <a:lnSpc>
                    <a:spcPct val="100000"/>
                  </a:lnSpc>
                  <a:spcBef>
                    <a:spcPct val="0"/>
                  </a:spcBef>
                  <a:spcAft>
                    <a:spcPct val="0"/>
                  </a:spcAft>
                  <a:buClrTx/>
                  <a:buSzTx/>
                  <a:buFontTx/>
                  <a:buNone/>
                  <a:tabLst/>
                  <a:defRPr/>
                </a:pPr>
                <a:r>
                  <a:rPr kumimoji="0" lang="de-DE" altLang="de-DE" sz="92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Lest jetzt weiter auf der Karte Sonnenaufgang.</a:t>
                </a:r>
              </a:p>
            </p:txBody>
          </p:sp>
        </p:grpSp>
        <p:grpSp>
          <p:nvGrpSpPr>
            <p:cNvPr id="1038079666" name="Vorderseite (links)">
              <a:extLst>
                <a:ext uri="{FF2B5EF4-FFF2-40B4-BE49-F238E27FC236}">
                  <a16:creationId xmlns:a16="http://schemas.microsoft.com/office/drawing/2014/main" id="{8B54D93B-8F69-8F03-55EB-75B882644421}"/>
                </a:ext>
              </a:extLst>
            </p:cNvPr>
            <p:cNvGrpSpPr/>
            <p:nvPr/>
          </p:nvGrpSpPr>
          <p:grpSpPr>
            <a:xfrm>
              <a:off x="903186" y="845721"/>
              <a:ext cx="2876650" cy="4046633"/>
              <a:chOff x="903186" y="845721"/>
              <a:chExt cx="2876650" cy="4046633"/>
            </a:xfrm>
          </p:grpSpPr>
          <p:pic>
            <p:nvPicPr>
              <p:cNvPr id="51" name="Andor Logo oben" descr="Ein Bild, das Typografie, Symbol, Schrift, Logo enthält.&#10;&#10;Automatisch generierte Beschreibung">
                <a:extLst>
                  <a:ext uri="{FF2B5EF4-FFF2-40B4-BE49-F238E27FC236}">
                    <a16:creationId xmlns:a16="http://schemas.microsoft.com/office/drawing/2014/main" id="{784F9074-79AB-6087-3853-5B239E7F36D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609191" y="1191530"/>
                <a:ext cx="1464641" cy="545557"/>
              </a:xfrm>
              <a:prstGeom prst="rect">
                <a:avLst/>
              </a:prstGeom>
            </p:spPr>
          </p:pic>
          <p:sp>
            <p:nvSpPr>
              <p:cNvPr id="43" name="Andor Logo Text">
                <a:extLst>
                  <a:ext uri="{FF2B5EF4-FFF2-40B4-BE49-F238E27FC236}">
                    <a16:creationId xmlns:a16="http://schemas.microsoft.com/office/drawing/2014/main" id="{5F083262-2D58-660F-66A8-29BD52074E26}"/>
                  </a:ext>
                </a:extLst>
              </p:cNvPr>
              <p:cNvSpPr txBox="1">
                <a:spLocks noChangeArrowheads="1"/>
              </p:cNvSpPr>
              <p:nvPr/>
            </p:nvSpPr>
            <p:spPr bwMode="auto">
              <a:xfrm>
                <a:off x="903186" y="845721"/>
                <a:ext cx="2876649" cy="567146"/>
              </a:xfrm>
              <a:prstGeom prst="rect">
                <a:avLst/>
              </a:prstGeom>
              <a:blipFill dpi="0" rotWithShape="1">
                <a:blip r:embed="rId13">
                  <a:alphaModFix amt="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8694" tIns="49347" rIns="98694" bIns="49347" numCol="1" anchor="t" anchorCtr="0" compatLnSpc="1">
                <a:prstTxWarp prst="textNoShape">
                  <a:avLst/>
                </a:prstTxWarp>
              </a:bodyPr>
              <a:lstStyle/>
              <a:p>
                <a:pPr algn="ctr" defTabSz="986912" eaLnBrk="0" fontAlgn="base" hangingPunct="0">
                  <a:lnSpc>
                    <a:spcPts val="1000"/>
                  </a:lnSpc>
                  <a:spcBef>
                    <a:spcPct val="0"/>
                  </a:spcBef>
                  <a:spcAft>
                    <a:spcPct val="0"/>
                  </a:spcAft>
                </a:pP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Die</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200" cap="small" dirty="0">
                    <a:latin typeface="Times New Roman" panose="02020603050405020304" pitchFamily="18" charset="0"/>
                    <a:ea typeface="Times New Roman" panose="02020603050405020304" pitchFamily="18" charset="0"/>
                    <a:cs typeface="Times New Roman" panose="02020603050405020304" pitchFamily="18" charset="0"/>
                  </a:rPr>
                  <a:t>Legenden</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Von</a:t>
                </a:r>
                <a:endParaRPr lang="de-DE" altLang="de-DE" sz="1000" cap="small" dirty="0">
                  <a:latin typeface="Arial" panose="020B0604020202020204" pitchFamily="34" charset="0"/>
                </a:endParaRPr>
              </a:p>
            </p:txBody>
          </p:sp>
          <p:sp>
            <p:nvSpPr>
              <p:cNvPr id="1038079640" name="Box: Legendenkarten-Auflistung" hidden="1">
                <a:extLst>
                  <a:ext uri="{FF2B5EF4-FFF2-40B4-BE49-F238E27FC236}">
                    <a16:creationId xmlns:a16="http://schemas.microsoft.com/office/drawing/2014/main" id="{152175BA-E92F-54EA-6C4B-12FBB7EAC7A5}"/>
                  </a:ext>
                </a:extLst>
              </p:cNvPr>
              <p:cNvSpPr/>
              <p:nvPr/>
            </p:nvSpPr>
            <p:spPr>
              <a:xfrm>
                <a:off x="1043653" y="4066854"/>
                <a:ext cx="2595716" cy="82550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51" name="Anlegedreieck Legendenleiste" hidden="1">
                <a:extLst>
                  <a:ext uri="{FF2B5EF4-FFF2-40B4-BE49-F238E27FC236}">
                    <a16:creationId xmlns:a16="http://schemas.microsoft.com/office/drawing/2014/main" id="{5D3B19DD-243F-B319-6B6A-00D655F75339}"/>
                  </a:ext>
                </a:extLst>
              </p:cNvPr>
              <p:cNvSpPr/>
              <p:nvPr/>
            </p:nvSpPr>
            <p:spPr>
              <a:xfrm rot="2706854">
                <a:off x="1152086" y="3160965"/>
                <a:ext cx="632783" cy="632783"/>
              </a:xfrm>
              <a:prstGeom prst="rtTriangle">
                <a:avLst/>
              </a:prstGeom>
              <a:solidFill>
                <a:schemeClr val="bg1"/>
              </a:solidFill>
              <a:ln w="31750"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38079617" name="Legendekarten-Anweisung">
                <a:extLst>
                  <a:ext uri="{FF2B5EF4-FFF2-40B4-BE49-F238E27FC236}">
                    <a16:creationId xmlns:a16="http://schemas.microsoft.com/office/drawing/2014/main" id="{B828E68F-CEAA-AD7E-5962-D2CEEDD1899A}"/>
                  </a:ext>
                </a:extLst>
              </p:cNvPr>
              <p:cNvSpPr txBox="1">
                <a:spLocks noChangeArrowheads="1"/>
              </p:cNvSpPr>
              <p:nvPr/>
            </p:nvSpPr>
            <p:spPr bwMode="auto">
              <a:xfrm>
                <a:off x="1043653" y="4085091"/>
                <a:ext cx="2595716" cy="591258"/>
              </a:xfrm>
              <a:prstGeom prst="rect">
                <a:avLst/>
              </a:prstGeom>
              <a:noFill/>
              <a:ln w="9525">
                <a:noFill/>
                <a:miter lim="800000"/>
                <a:headEnd/>
                <a:tailEnd/>
              </a:ln>
            </p:spPr>
            <p:txBody>
              <a:bodyPr rot="0" vert="horz" wrap="square" lIns="91440" tIns="45720" rIns="91440" bIns="45720" anchor="t" anchorCtr="0">
                <a:noAutofit/>
              </a:bodyPr>
              <a:lstStyle/>
              <a:p>
                <a:pPr algn="ctr"/>
                <a:r>
                  <a:rPr lang="de-DE" sz="1000" dirty="0">
                    <a:effectLst/>
                    <a:latin typeface="Times New Roman" panose="02020603050405020304" pitchFamily="18" charset="0"/>
                    <a:ea typeface="Times New Roman" panose="02020603050405020304" pitchFamily="18" charset="0"/>
                    <a:cs typeface="Times New Roman" panose="02020603050405020304" pitchFamily="18" charset="0"/>
                  </a:rPr>
                  <a:t>Diese Karte wird aufgedeckt, wenn eine andere Legdenkarte dazu auffordert.</a:t>
                </a:r>
                <a:endParaRPr lang="de-DE" sz="1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3" name="Legendenleisten-Nummernfeld">
                <a:extLst>
                  <a:ext uri="{FF2B5EF4-FFF2-40B4-BE49-F238E27FC236}">
                    <a16:creationId xmlns:a16="http://schemas.microsoft.com/office/drawing/2014/main" id="{97A7D79C-8FA6-4EA2-F045-3470FA957B4C}"/>
                  </a:ext>
                </a:extLst>
              </p:cNvPr>
              <p:cNvSpPr/>
              <p:nvPr/>
            </p:nvSpPr>
            <p:spPr>
              <a:xfrm>
                <a:off x="1329489" y="3027981"/>
                <a:ext cx="2165685" cy="914400"/>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16" name="Legendeleisten-Nummer">
                <a:extLst>
                  <a:ext uri="{FF2B5EF4-FFF2-40B4-BE49-F238E27FC236}">
                    <a16:creationId xmlns:a16="http://schemas.microsoft.com/office/drawing/2014/main" id="{FBEA42B7-E475-2581-6AFB-63B02B912AB2}"/>
                  </a:ext>
                </a:extLst>
              </p:cNvPr>
              <p:cNvSpPr txBox="1">
                <a:spLocks noChangeArrowheads="1"/>
              </p:cNvSpPr>
              <p:nvPr/>
            </p:nvSpPr>
            <p:spPr bwMode="auto">
              <a:xfrm>
                <a:off x="1329489" y="3266485"/>
                <a:ext cx="2165684" cy="437392"/>
              </a:xfrm>
              <a:prstGeom prst="rect">
                <a:avLst/>
              </a:prstGeom>
              <a:noFill/>
              <a:ln w="9525">
                <a:noFill/>
                <a:miter lim="800000"/>
                <a:headEnd/>
                <a:tailEnd/>
              </a:ln>
            </p:spPr>
            <p:txBody>
              <a:bodyPr rot="0" vert="horz" wrap="square" lIns="91440" tIns="45720" rIns="91440" bIns="45720" anchor="t" anchorCtr="0">
                <a:noAutofit/>
              </a:bodyPr>
              <a:lstStyle/>
              <a:p>
                <a:pPr algn="ctr"/>
                <a:r>
                  <a:rPr lang="de-DE" b="1" dirty="0">
                    <a:latin typeface="Times New Roman" panose="02020603050405020304" pitchFamily="18" charset="0"/>
                    <a:ea typeface="Times New Roman" panose="02020603050405020304" pitchFamily="18" charset="0"/>
                    <a:cs typeface="Times New Roman" panose="02020603050405020304" pitchFamily="18" charset="0"/>
                  </a:rPr>
                  <a:t>Runen und Kräuter</a:t>
                </a:r>
                <a:endParaRPr lang="de-DE"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9" name="Legenden-Name">
                <a:extLst>
                  <a:ext uri="{FF2B5EF4-FFF2-40B4-BE49-F238E27FC236}">
                    <a16:creationId xmlns:a16="http://schemas.microsoft.com/office/drawing/2014/main" id="{6AA7CF35-CE65-344A-4798-EAA918BFB910}"/>
                  </a:ext>
                </a:extLst>
              </p:cNvPr>
              <p:cNvSpPr txBox="1">
                <a:spLocks noChangeArrowheads="1"/>
              </p:cNvSpPr>
              <p:nvPr/>
            </p:nvSpPr>
            <p:spPr bwMode="auto">
              <a:xfrm>
                <a:off x="903186" y="1758676"/>
                <a:ext cx="2876650" cy="1247716"/>
              </a:xfrm>
              <a:prstGeom prst="rect">
                <a:avLst/>
              </a:prstGeom>
              <a:noFill/>
              <a:ln w="9525">
                <a:noFill/>
                <a:miter lim="800000"/>
                <a:headEnd/>
                <a:tailEnd/>
              </a:ln>
            </p:spPr>
            <p:txBody>
              <a:bodyPr rot="0" vert="horz" wrap="square" lIns="98694" tIns="49347" rIns="98694" bIns="49347" anchor="t" anchorCtr="0">
                <a:noAutofit/>
              </a:bodyPr>
              <a:lstStyle/>
              <a:p>
                <a:pPr algn="ctr"/>
                <a:r>
                  <a:rPr lang="de-DE" dirty="0">
                    <a:latin typeface="Times New Roman" panose="02020603050405020304" pitchFamily="18" charset="0"/>
                    <a:ea typeface="Times New Roman" panose="02020603050405020304" pitchFamily="18" charset="0"/>
                    <a:cs typeface="Times New Roman" panose="02020603050405020304" pitchFamily="18" charset="0"/>
                  </a:rPr>
                  <a:t>Fan Legende</a:t>
                </a:r>
                <a:endParaRPr lang="de-DE"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pP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de-DE" b="1" dirty="0">
                    <a:latin typeface="Times New Roman" panose="02020603050405020304" pitchFamily="18" charset="0"/>
                    <a:ea typeface="Times New Roman" panose="02020603050405020304" pitchFamily="18" charset="0"/>
                    <a:cs typeface="Times New Roman" panose="02020603050405020304" pitchFamily="18" charset="0"/>
                  </a:rPr>
                  <a:t>Willkommen in Andor</a:t>
                </a:r>
              </a:p>
              <a:p>
                <a:pPr algn="ctr">
                  <a:spcBef>
                    <a:spcPts val="1295"/>
                  </a:spcBef>
                </a:pPr>
                <a:r>
                  <a:rPr lang="de-DE" b="1" dirty="0">
                    <a:latin typeface="Times New Roman" panose="02020603050405020304" pitchFamily="18" charset="0"/>
                    <a:ea typeface="Times New Roman" panose="02020603050405020304" pitchFamily="18" charset="0"/>
                    <a:cs typeface="Times New Roman" panose="02020603050405020304" pitchFamily="18" charset="0"/>
                  </a:rPr>
                  <a:t>Crashkurs</a:t>
                </a:r>
              </a:p>
            </p:txBody>
          </p:sp>
        </p:grpSp>
      </p:grpSp>
    </p:spTree>
    <p:extLst>
      <p:ext uri="{BB962C8B-B14F-4D97-AF65-F5344CB8AC3E}">
        <p14:creationId xmlns:p14="http://schemas.microsoft.com/office/powerpoint/2010/main" val="6493194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85" name="Faltkarte unten">
            <a:extLst>
              <a:ext uri="{FF2B5EF4-FFF2-40B4-BE49-F238E27FC236}">
                <a16:creationId xmlns:a16="http://schemas.microsoft.com/office/drawing/2014/main" id="{E9998C71-B4C7-8041-A679-F540264C843A}"/>
              </a:ext>
            </a:extLst>
          </p:cNvPr>
          <p:cNvGrpSpPr/>
          <p:nvPr/>
        </p:nvGrpSpPr>
        <p:grpSpPr>
          <a:xfrm>
            <a:off x="440081" y="5371836"/>
            <a:ext cx="6216405" cy="4393732"/>
            <a:chOff x="440081" y="632296"/>
            <a:chExt cx="6216405" cy="4393732"/>
          </a:xfrm>
        </p:grpSpPr>
        <p:grpSp>
          <p:nvGrpSpPr>
            <p:cNvPr id="1086" name="Schere oben">
              <a:extLst>
                <a:ext uri="{FF2B5EF4-FFF2-40B4-BE49-F238E27FC236}">
                  <a16:creationId xmlns:a16="http://schemas.microsoft.com/office/drawing/2014/main" id="{0BBD04F7-0598-8FE4-AA4C-FB9EE23FAFDB}"/>
                </a:ext>
              </a:extLst>
            </p:cNvPr>
            <p:cNvGrpSpPr/>
            <p:nvPr/>
          </p:nvGrpSpPr>
          <p:grpSpPr>
            <a:xfrm>
              <a:off x="440081" y="632296"/>
              <a:ext cx="372843" cy="154209"/>
              <a:chOff x="0" y="0"/>
              <a:chExt cx="344964" cy="142875"/>
            </a:xfrm>
          </p:grpSpPr>
          <p:pic>
            <p:nvPicPr>
              <p:cNvPr id="1038079708" name="Schere Grafik">
                <a:extLst>
                  <a:ext uri="{FF2B5EF4-FFF2-40B4-BE49-F238E27FC236}">
                    <a16:creationId xmlns:a16="http://schemas.microsoft.com/office/drawing/2014/main" id="{35B59303-BF7A-7C95-2D85-E5C95DA1F71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280988" cy="142875"/>
              </a:xfrm>
              <a:prstGeom prst="rect">
                <a:avLst/>
              </a:prstGeom>
              <a:effectLst/>
            </p:spPr>
          </p:pic>
          <p:cxnSp>
            <p:nvCxnSpPr>
              <p:cNvPr id="1038079709" name="Strichlinie Schere">
                <a:extLst>
                  <a:ext uri="{FF2B5EF4-FFF2-40B4-BE49-F238E27FC236}">
                    <a16:creationId xmlns:a16="http://schemas.microsoft.com/office/drawing/2014/main" id="{C4C52C83-3728-4207-59A4-353FF1295782}"/>
                  </a:ext>
                </a:extLst>
              </p:cNvPr>
              <p:cNvCxnSpPr/>
              <p:nvPr/>
            </p:nvCxnSpPr>
            <p:spPr>
              <a:xfrm flipH="1">
                <a:off x="140494" y="73819"/>
                <a:ext cx="204470" cy="0"/>
              </a:xfrm>
              <a:prstGeom prst="line">
                <a:avLst/>
              </a:prstGeom>
              <a:ln w="6350">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087" name="Schneidelinie">
              <a:extLst>
                <a:ext uri="{FF2B5EF4-FFF2-40B4-BE49-F238E27FC236}">
                  <a16:creationId xmlns:a16="http://schemas.microsoft.com/office/drawing/2014/main" id="{5AA3C107-5F39-39F6-3796-25C1BEC1D2C2}"/>
                </a:ext>
              </a:extLst>
            </p:cNvPr>
            <p:cNvSpPr>
              <a:spLocks/>
            </p:cNvSpPr>
            <p:nvPr/>
          </p:nvSpPr>
          <p:spPr>
            <a:xfrm>
              <a:off x="903185" y="709402"/>
              <a:ext cx="5753301" cy="4316626"/>
            </a:xfrm>
            <a:prstGeom prst="rect">
              <a:avLst/>
            </a:prstGeom>
            <a:noFill/>
            <a:ln w="63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8694" tIns="49347" rIns="98694" bIns="49347" numCol="1" spcCol="0" rtlCol="0" fromWordArt="0" anchor="ctr" anchorCtr="0" forceAA="0" compatLnSpc="1">
              <a:prstTxWarp prst="textNoShape">
                <a:avLst/>
              </a:prstTxWarp>
              <a:noAutofit/>
            </a:bodyPr>
            <a:lstStyle/>
            <a:p>
              <a:endParaRPr lang="de-DE" sz="2115"/>
            </a:p>
          </p:txBody>
        </p:sp>
        <p:grpSp>
          <p:nvGrpSpPr>
            <p:cNvPr id="1038079680" name="Rückseite (rechts)">
              <a:extLst>
                <a:ext uri="{FF2B5EF4-FFF2-40B4-BE49-F238E27FC236}">
                  <a16:creationId xmlns:a16="http://schemas.microsoft.com/office/drawing/2014/main" id="{4679BDF2-BECA-2C19-4B34-09FB094AFF61}"/>
                </a:ext>
              </a:extLst>
            </p:cNvPr>
            <p:cNvGrpSpPr/>
            <p:nvPr/>
          </p:nvGrpSpPr>
          <p:grpSpPr>
            <a:xfrm>
              <a:off x="3779832" y="709401"/>
              <a:ext cx="2876653" cy="4316627"/>
              <a:chOff x="3779832" y="709401"/>
              <a:chExt cx="2876653" cy="4316627"/>
            </a:xfrm>
          </p:grpSpPr>
          <p:sp>
            <p:nvSpPr>
              <p:cNvPr id="1038079690" name="Textfeld Beschreibung***">
                <a:extLst>
                  <a:ext uri="{FF2B5EF4-FFF2-40B4-BE49-F238E27FC236}">
                    <a16:creationId xmlns:a16="http://schemas.microsoft.com/office/drawing/2014/main" id="{8061712B-6EE1-C0B8-E15C-FF646EEEE598}"/>
                  </a:ext>
                </a:extLst>
              </p:cNvPr>
              <p:cNvSpPr txBox="1">
                <a:spLocks noChangeArrowheads="1"/>
              </p:cNvSpPr>
              <p:nvPr/>
            </p:nvSpPr>
            <p:spPr bwMode="auto">
              <a:xfrm>
                <a:off x="3779836" y="709401"/>
                <a:ext cx="2876649" cy="4316626"/>
              </a:xfrm>
              <a:prstGeom prst="rect">
                <a:avLst/>
              </a:prstGeom>
              <a:noFill/>
              <a:ln w="6350">
                <a:solidFill>
                  <a:schemeClr val="bg1">
                    <a:lumMod val="8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8694" tIns="49347" rIns="98694" bIns="49347" numCol="1" anchor="t" anchorCtr="0" compatLnSpc="1">
                <a:prstTxWarp prst="textNoShape">
                  <a:avLst/>
                </a:prstTxWarp>
              </a:bodyPr>
              <a:lstStyle/>
              <a:p>
                <a:pPr algn="just" defTabSz="986912" eaLnBrk="0" fontAlgn="base" hangingPunct="0">
                  <a:spcBef>
                    <a:spcPct val="0"/>
                  </a:spcBef>
                  <a:spcAft>
                    <a:spcPct val="0"/>
                  </a:spcAft>
                </a:pPr>
                <a:endParaRPr lang="de-DE" altLang="de-DE" sz="500" b="1" dirty="0">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1038079691" name="Aufgabe-Linie unten" hidden="1">
                <a:extLst>
                  <a:ext uri="{FF2B5EF4-FFF2-40B4-BE49-F238E27FC236}">
                    <a16:creationId xmlns:a16="http://schemas.microsoft.com/office/drawing/2014/main" id="{8F894E82-6758-ED61-33A9-9114433335D8}"/>
                  </a:ext>
                </a:extLst>
              </p:cNvPr>
              <p:cNvCxnSpPr>
                <a:cxnSpLocks/>
              </p:cNvCxnSpPr>
              <p:nvPr/>
            </p:nvCxnSpPr>
            <p:spPr>
              <a:xfrm>
                <a:off x="3847165" y="2828879"/>
                <a:ext cx="2741987" cy="0"/>
              </a:xfrm>
              <a:prstGeom prst="line">
                <a:avLst/>
              </a:prstGeom>
              <a:ln w="31750" cmpd="thinThick">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8079692" name="Aufgabe-Linie oben" hidden="1">
                <a:extLst>
                  <a:ext uri="{FF2B5EF4-FFF2-40B4-BE49-F238E27FC236}">
                    <a16:creationId xmlns:a16="http://schemas.microsoft.com/office/drawing/2014/main" id="{475C33C1-21AC-22DF-C2E4-E1F6C776C97D}"/>
                  </a:ext>
                </a:extLst>
              </p:cNvPr>
              <p:cNvCxnSpPr>
                <a:cxnSpLocks/>
              </p:cNvCxnSpPr>
              <p:nvPr/>
            </p:nvCxnSpPr>
            <p:spPr>
              <a:xfrm>
                <a:off x="3847165" y="1974556"/>
                <a:ext cx="2741987" cy="0"/>
              </a:xfrm>
              <a:prstGeom prst="line">
                <a:avLst/>
              </a:prstGeom>
              <a:ln w="31750" cmpd="thickThin">
                <a:solidFill>
                  <a:schemeClr val="tx1"/>
                </a:solidFill>
              </a:ln>
            </p:spPr>
            <p:style>
              <a:lnRef idx="1">
                <a:schemeClr val="accent1"/>
              </a:lnRef>
              <a:fillRef idx="0">
                <a:schemeClr val="accent1"/>
              </a:fillRef>
              <a:effectRef idx="0">
                <a:schemeClr val="accent1"/>
              </a:effectRef>
              <a:fontRef idx="minor">
                <a:schemeClr val="tx1"/>
              </a:fontRef>
            </p:style>
          </p:cxnSp>
          <p:pic>
            <p:nvPicPr>
              <p:cNvPr id="1038079693" name="Abschlussgrafik" hidden="1">
                <a:extLst>
                  <a:ext uri="{FF2B5EF4-FFF2-40B4-BE49-F238E27FC236}">
                    <a16:creationId xmlns:a16="http://schemas.microsoft.com/office/drawing/2014/main" id="{4924A93B-D23D-FDD7-3194-523BB56ADCB8}"/>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32360" y="4735198"/>
                <a:ext cx="1371600" cy="290830"/>
              </a:xfrm>
              <a:prstGeom prst="rect">
                <a:avLst/>
              </a:prstGeom>
              <a:noFill/>
              <a:ln>
                <a:noFill/>
              </a:ln>
            </p:spPr>
          </p:pic>
          <p:sp>
            <p:nvSpPr>
              <p:cNvPr id="1038079694" name="Textfeld Würfelereignis 5&amp;6" hidden="1">
                <a:extLst>
                  <a:ext uri="{FF2B5EF4-FFF2-40B4-BE49-F238E27FC236}">
                    <a16:creationId xmlns:a16="http://schemas.microsoft.com/office/drawing/2014/main" id="{3F83AACD-F047-7084-3060-86EFB46CBA8E}"/>
                  </a:ext>
                </a:extLst>
              </p:cNvPr>
              <p:cNvSpPr txBox="1"/>
              <p:nvPr/>
            </p:nvSpPr>
            <p:spPr>
              <a:xfrm>
                <a:off x="4271082" y="3613835"/>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5&amp;6</a:t>
                </a:r>
              </a:p>
            </p:txBody>
          </p:sp>
          <p:pic>
            <p:nvPicPr>
              <p:cNvPr id="1038079695" name="Würfel 6" hidden="1">
                <a:extLst>
                  <a:ext uri="{FF2B5EF4-FFF2-40B4-BE49-F238E27FC236}">
                    <a16:creationId xmlns:a16="http://schemas.microsoft.com/office/drawing/2014/main" id="{21083F09-A2B8-1838-5283-48A7CE75B2D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23811" y="3663873"/>
                <a:ext cx="148590" cy="147955"/>
              </a:xfrm>
              <a:prstGeom prst="rect">
                <a:avLst/>
              </a:prstGeom>
              <a:noFill/>
              <a:ln>
                <a:noFill/>
              </a:ln>
            </p:spPr>
          </p:pic>
          <p:pic>
            <p:nvPicPr>
              <p:cNvPr id="1038079696" name="Würfel 5" hidden="1">
                <a:extLst>
                  <a:ext uri="{FF2B5EF4-FFF2-40B4-BE49-F238E27FC236}">
                    <a16:creationId xmlns:a16="http://schemas.microsoft.com/office/drawing/2014/main" id="{EA47A43E-6B1E-C083-4D7E-FBFCE1465506}"/>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36068" y="3662221"/>
                <a:ext cx="147955" cy="147955"/>
              </a:xfrm>
              <a:prstGeom prst="rect">
                <a:avLst/>
              </a:prstGeom>
              <a:noFill/>
              <a:ln>
                <a:noFill/>
              </a:ln>
            </p:spPr>
          </p:pic>
          <p:sp>
            <p:nvSpPr>
              <p:cNvPr id="1038079697" name="Box: Würfelereignis 5&amp;6" hidden="1">
                <a:extLst>
                  <a:ext uri="{FF2B5EF4-FFF2-40B4-BE49-F238E27FC236}">
                    <a16:creationId xmlns:a16="http://schemas.microsoft.com/office/drawing/2014/main" id="{90AC3972-2349-2FBD-2CE9-05C952497D44}"/>
                  </a:ext>
                </a:extLst>
              </p:cNvPr>
              <p:cNvSpPr/>
              <p:nvPr/>
            </p:nvSpPr>
            <p:spPr>
              <a:xfrm>
                <a:off x="3897676" y="3614122"/>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98" name="Textfeld Würfelereignis 3&amp;4" hidden="1">
                <a:extLst>
                  <a:ext uri="{FF2B5EF4-FFF2-40B4-BE49-F238E27FC236}">
                    <a16:creationId xmlns:a16="http://schemas.microsoft.com/office/drawing/2014/main" id="{603934C4-03E0-AE32-4D4B-B3A06D0CE726}"/>
                  </a:ext>
                </a:extLst>
              </p:cNvPr>
              <p:cNvSpPr txBox="1"/>
              <p:nvPr/>
            </p:nvSpPr>
            <p:spPr>
              <a:xfrm>
                <a:off x="4276475" y="3069307"/>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3&amp;4</a:t>
                </a:r>
              </a:p>
            </p:txBody>
          </p:sp>
          <p:pic>
            <p:nvPicPr>
              <p:cNvPr id="1038079699" name="Würfel 4" hidden="1">
                <a:extLst>
                  <a:ext uri="{FF2B5EF4-FFF2-40B4-BE49-F238E27FC236}">
                    <a16:creationId xmlns:a16="http://schemas.microsoft.com/office/drawing/2014/main" id="{1E83DE11-EF26-094C-C72E-C1135D6D9554}"/>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31694" y="3116469"/>
                <a:ext cx="144780" cy="148590"/>
              </a:xfrm>
              <a:prstGeom prst="rect">
                <a:avLst/>
              </a:prstGeom>
              <a:noFill/>
              <a:ln>
                <a:noFill/>
              </a:ln>
            </p:spPr>
          </p:pic>
          <p:pic>
            <p:nvPicPr>
              <p:cNvPr id="1038079700" name="Würfel 3" hidden="1">
                <a:extLst>
                  <a:ext uri="{FF2B5EF4-FFF2-40B4-BE49-F238E27FC236}">
                    <a16:creationId xmlns:a16="http://schemas.microsoft.com/office/drawing/2014/main" id="{8B154C27-18DC-B3E2-C32A-0CFA07254DF7}"/>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937885" y="3116469"/>
                <a:ext cx="147320" cy="148590"/>
              </a:xfrm>
              <a:prstGeom prst="rect">
                <a:avLst/>
              </a:prstGeom>
              <a:noFill/>
              <a:ln>
                <a:noFill/>
              </a:ln>
            </p:spPr>
          </p:pic>
          <p:sp>
            <p:nvSpPr>
              <p:cNvPr id="1038079701" name="Box: Würfelereignis 3&amp;4" hidden="1">
                <a:extLst>
                  <a:ext uri="{FF2B5EF4-FFF2-40B4-BE49-F238E27FC236}">
                    <a16:creationId xmlns:a16="http://schemas.microsoft.com/office/drawing/2014/main" id="{77CB6186-27C6-8008-4228-0F9F431D10D2}"/>
                  </a:ext>
                </a:extLst>
              </p:cNvPr>
              <p:cNvSpPr/>
              <p:nvPr/>
            </p:nvSpPr>
            <p:spPr>
              <a:xfrm>
                <a:off x="3897676" y="3076689"/>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702" name="Textfeld Würfelereignis 1&amp;2" hidden="1">
                <a:extLst>
                  <a:ext uri="{FF2B5EF4-FFF2-40B4-BE49-F238E27FC236}">
                    <a16:creationId xmlns:a16="http://schemas.microsoft.com/office/drawing/2014/main" id="{8A96CE00-9E2D-84DC-9A22-90C0AA7EF2D4}"/>
                  </a:ext>
                </a:extLst>
              </p:cNvPr>
              <p:cNvSpPr txBox="1"/>
              <p:nvPr/>
            </p:nvSpPr>
            <p:spPr>
              <a:xfrm>
                <a:off x="4276475" y="2544036"/>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1&amp;2</a:t>
                </a:r>
              </a:p>
            </p:txBody>
          </p:sp>
          <p:pic>
            <p:nvPicPr>
              <p:cNvPr id="1038079703" name="Würfel 2" hidden="1">
                <a:extLst>
                  <a:ext uri="{FF2B5EF4-FFF2-40B4-BE49-F238E27FC236}">
                    <a16:creationId xmlns:a16="http://schemas.microsoft.com/office/drawing/2014/main" id="{A84C5E5E-1BE9-23BE-BAB7-167A9AA32895}"/>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27250" y="2586696"/>
                <a:ext cx="149225" cy="148590"/>
              </a:xfrm>
              <a:prstGeom prst="rect">
                <a:avLst/>
              </a:prstGeom>
              <a:noFill/>
              <a:ln>
                <a:noFill/>
              </a:ln>
            </p:spPr>
          </p:pic>
          <p:pic>
            <p:nvPicPr>
              <p:cNvPr id="1038079704" name="Würfel 1" hidden="1">
                <a:extLst>
                  <a:ext uri="{FF2B5EF4-FFF2-40B4-BE49-F238E27FC236}">
                    <a16:creationId xmlns:a16="http://schemas.microsoft.com/office/drawing/2014/main" id="{A14942D3-B6D5-C0E5-063F-C0E613100787}"/>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939243" y="2589996"/>
                <a:ext cx="144780" cy="148590"/>
              </a:xfrm>
              <a:prstGeom prst="rect">
                <a:avLst/>
              </a:prstGeom>
              <a:noFill/>
              <a:ln>
                <a:noFill/>
              </a:ln>
            </p:spPr>
          </p:pic>
          <p:sp>
            <p:nvSpPr>
              <p:cNvPr id="1038079705" name="Box: Würfelereignis 1&amp;2" hidden="1">
                <a:extLst>
                  <a:ext uri="{FF2B5EF4-FFF2-40B4-BE49-F238E27FC236}">
                    <a16:creationId xmlns:a16="http://schemas.microsoft.com/office/drawing/2014/main" id="{304A3587-8780-715D-6C9B-616D5145F706}"/>
                  </a:ext>
                </a:extLst>
              </p:cNvPr>
              <p:cNvSpPr/>
              <p:nvPr/>
            </p:nvSpPr>
            <p:spPr>
              <a:xfrm>
                <a:off x="3897676" y="2539543"/>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pic>
            <p:nvPicPr>
              <p:cNvPr id="1038079706" name="Pfeil Weiterlesen" hidden="1">
                <a:extLst>
                  <a:ext uri="{FF2B5EF4-FFF2-40B4-BE49-F238E27FC236}">
                    <a16:creationId xmlns:a16="http://schemas.microsoft.com/office/drawing/2014/main" id="{ECD185C5-BA52-474E-A633-3C2C7827B400}"/>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6107806" y="4698384"/>
                <a:ext cx="446801" cy="284120"/>
              </a:xfrm>
              <a:prstGeom prst="rect">
                <a:avLst/>
              </a:prstGeom>
              <a:noFill/>
              <a:ln>
                <a:noFill/>
              </a:ln>
            </p:spPr>
          </p:pic>
          <p:sp>
            <p:nvSpPr>
              <p:cNvPr id="1038079707" name="Textfeld Weiterlesen" hidden="1">
                <a:extLst>
                  <a:ext uri="{FF2B5EF4-FFF2-40B4-BE49-F238E27FC236}">
                    <a16:creationId xmlns:a16="http://schemas.microsoft.com/office/drawing/2014/main" id="{AA3483E3-0BD5-C206-8FA9-DEC62708351E}"/>
                  </a:ext>
                </a:extLst>
              </p:cNvPr>
              <p:cNvSpPr txBox="1"/>
              <p:nvPr/>
            </p:nvSpPr>
            <p:spPr>
              <a:xfrm>
                <a:off x="3779832" y="4764513"/>
                <a:ext cx="2876649" cy="226216"/>
              </a:xfrm>
              <a:prstGeom prst="rect">
                <a:avLst/>
              </a:prstGeom>
              <a:noFill/>
            </p:spPr>
            <p:txBody>
              <a:bodyPr wrap="square" rtlCol="0">
                <a:spAutoFit/>
              </a:bodyPr>
              <a:lstStyle/>
              <a:p>
                <a:pPr marL="0" marR="0" lvl="0" indent="0" algn="r" defTabSz="986912" rtl="0" eaLnBrk="0" fontAlgn="base" latinLnBrk="0" hangingPunct="0">
                  <a:lnSpc>
                    <a:spcPct val="100000"/>
                  </a:lnSpc>
                  <a:spcBef>
                    <a:spcPct val="0"/>
                  </a:spcBef>
                  <a:spcAft>
                    <a:spcPct val="0"/>
                  </a:spcAft>
                  <a:buClrTx/>
                  <a:buSzTx/>
                  <a:buFontTx/>
                  <a:buNone/>
                  <a:tabLst/>
                  <a:defRPr/>
                </a:pPr>
                <a:r>
                  <a:rPr kumimoji="0" lang="de-DE" altLang="de-DE" sz="87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Lest jetzt weiter auf auf der Karte: Der </a:t>
                </a:r>
                <a:r>
                  <a:rPr kumimoji="0" lang="de-DE" altLang="de-DE" sz="870" b="1"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Wardrak</a:t>
                </a:r>
                <a:endParaRPr kumimoji="0" lang="de-DE" altLang="de-DE" sz="87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grpSp>
        <p:grpSp>
          <p:nvGrpSpPr>
            <p:cNvPr id="1038079681" name="Vorderseite (links)">
              <a:extLst>
                <a:ext uri="{FF2B5EF4-FFF2-40B4-BE49-F238E27FC236}">
                  <a16:creationId xmlns:a16="http://schemas.microsoft.com/office/drawing/2014/main" id="{840EEDDF-4E88-ED57-D38B-1F342809257C}"/>
                </a:ext>
              </a:extLst>
            </p:cNvPr>
            <p:cNvGrpSpPr/>
            <p:nvPr/>
          </p:nvGrpSpPr>
          <p:grpSpPr>
            <a:xfrm>
              <a:off x="903186" y="845721"/>
              <a:ext cx="2876650" cy="4046633"/>
              <a:chOff x="903186" y="845721"/>
              <a:chExt cx="2876650" cy="4046633"/>
            </a:xfrm>
          </p:grpSpPr>
          <p:pic>
            <p:nvPicPr>
              <p:cNvPr id="1038079682" name="Andor Logo oben" descr="Ein Bild, das Typografie, Symbol, Schrift, Logo enthält.&#10;&#10;Automatisch generierte Beschreibung">
                <a:extLst>
                  <a:ext uri="{FF2B5EF4-FFF2-40B4-BE49-F238E27FC236}">
                    <a16:creationId xmlns:a16="http://schemas.microsoft.com/office/drawing/2014/main" id="{E12AA9AA-DB5A-7E95-5A12-5D3ABCDBD63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609191" y="1191530"/>
                <a:ext cx="1464641" cy="545557"/>
              </a:xfrm>
              <a:prstGeom prst="rect">
                <a:avLst/>
              </a:prstGeom>
            </p:spPr>
          </p:pic>
          <p:sp>
            <p:nvSpPr>
              <p:cNvPr id="1038079683" name="Andor Logo Text">
                <a:extLst>
                  <a:ext uri="{FF2B5EF4-FFF2-40B4-BE49-F238E27FC236}">
                    <a16:creationId xmlns:a16="http://schemas.microsoft.com/office/drawing/2014/main" id="{4EEC1875-FE2D-4FB7-16F9-2FF4895A3575}"/>
                  </a:ext>
                </a:extLst>
              </p:cNvPr>
              <p:cNvSpPr txBox="1">
                <a:spLocks noChangeArrowheads="1"/>
              </p:cNvSpPr>
              <p:nvPr/>
            </p:nvSpPr>
            <p:spPr bwMode="auto">
              <a:xfrm>
                <a:off x="903186" y="845721"/>
                <a:ext cx="2876649" cy="567146"/>
              </a:xfrm>
              <a:prstGeom prst="rect">
                <a:avLst/>
              </a:prstGeom>
              <a:blipFill dpi="0" rotWithShape="1">
                <a:blip r:embed="rId13">
                  <a:alphaModFix amt="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8694" tIns="49347" rIns="98694" bIns="49347" numCol="1" anchor="t" anchorCtr="0" compatLnSpc="1">
                <a:prstTxWarp prst="textNoShape">
                  <a:avLst/>
                </a:prstTxWarp>
              </a:bodyPr>
              <a:lstStyle/>
              <a:p>
                <a:pPr algn="ctr" defTabSz="986912" eaLnBrk="0" fontAlgn="base" hangingPunct="0">
                  <a:lnSpc>
                    <a:spcPts val="1000"/>
                  </a:lnSpc>
                  <a:spcBef>
                    <a:spcPct val="0"/>
                  </a:spcBef>
                  <a:spcAft>
                    <a:spcPct val="0"/>
                  </a:spcAft>
                </a:pP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Die</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200" cap="small" dirty="0">
                    <a:latin typeface="Times New Roman" panose="02020603050405020304" pitchFamily="18" charset="0"/>
                    <a:ea typeface="Times New Roman" panose="02020603050405020304" pitchFamily="18" charset="0"/>
                    <a:cs typeface="Times New Roman" panose="02020603050405020304" pitchFamily="18" charset="0"/>
                  </a:rPr>
                  <a:t>Legenden</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Von</a:t>
                </a:r>
                <a:endParaRPr lang="de-DE" altLang="de-DE" sz="1000" cap="small" dirty="0">
                  <a:latin typeface="Arial" panose="020B0604020202020204" pitchFamily="34" charset="0"/>
                </a:endParaRPr>
              </a:p>
            </p:txBody>
          </p:sp>
          <p:sp>
            <p:nvSpPr>
              <p:cNvPr id="1038079684" name="Box: Legendenkarten-Auflistung" hidden="1">
                <a:extLst>
                  <a:ext uri="{FF2B5EF4-FFF2-40B4-BE49-F238E27FC236}">
                    <a16:creationId xmlns:a16="http://schemas.microsoft.com/office/drawing/2014/main" id="{BB59503A-7828-A358-8214-1B377DCF96F5}"/>
                  </a:ext>
                </a:extLst>
              </p:cNvPr>
              <p:cNvSpPr/>
              <p:nvPr/>
            </p:nvSpPr>
            <p:spPr>
              <a:xfrm>
                <a:off x="1043653" y="4066854"/>
                <a:ext cx="2595716" cy="82550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85" name="Anlegedreieck Legendenleiste" hidden="1">
                <a:extLst>
                  <a:ext uri="{FF2B5EF4-FFF2-40B4-BE49-F238E27FC236}">
                    <a16:creationId xmlns:a16="http://schemas.microsoft.com/office/drawing/2014/main" id="{0E649AB1-FF95-9FD1-BFEE-5DD21A72A87E}"/>
                  </a:ext>
                </a:extLst>
              </p:cNvPr>
              <p:cNvSpPr/>
              <p:nvPr/>
            </p:nvSpPr>
            <p:spPr>
              <a:xfrm rot="2706854">
                <a:off x="1152086" y="3160965"/>
                <a:ext cx="632783" cy="632783"/>
              </a:xfrm>
              <a:prstGeom prst="rtTriangle">
                <a:avLst/>
              </a:prstGeom>
              <a:solidFill>
                <a:schemeClr val="bg1"/>
              </a:solidFill>
              <a:ln w="31750"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38079686" name="Legendekarten-Anweisung" hidden="1">
                <a:extLst>
                  <a:ext uri="{FF2B5EF4-FFF2-40B4-BE49-F238E27FC236}">
                    <a16:creationId xmlns:a16="http://schemas.microsoft.com/office/drawing/2014/main" id="{6D89F106-A4EC-DCB2-A47F-3CF64677E65F}"/>
                  </a:ext>
                </a:extLst>
              </p:cNvPr>
              <p:cNvSpPr txBox="1">
                <a:spLocks noChangeArrowheads="1"/>
              </p:cNvSpPr>
              <p:nvPr/>
            </p:nvSpPr>
            <p:spPr bwMode="auto">
              <a:xfrm>
                <a:off x="1043653" y="4085090"/>
                <a:ext cx="2595716" cy="535937"/>
              </a:xfrm>
              <a:prstGeom prst="rect">
                <a:avLst/>
              </a:prstGeom>
              <a:noFill/>
              <a:ln w="9525">
                <a:noFill/>
                <a:miter lim="800000"/>
                <a:headEnd/>
                <a:tailEnd/>
              </a:ln>
            </p:spPr>
            <p:txBody>
              <a:bodyPr rot="0" vert="horz" wrap="square" lIns="91440" tIns="45720" rIns="91440" bIns="45720" anchor="t" anchorCtr="0">
                <a:noAutofit/>
              </a:bodyPr>
              <a:lstStyle/>
              <a:p>
                <a:pPr algn="ctr"/>
                <a:r>
                  <a:rPr lang="de-DE" sz="1000" dirty="0">
                    <a:effectLst/>
                    <a:latin typeface="Times New Roman" panose="02020603050405020304" pitchFamily="18" charset="0"/>
                    <a:ea typeface="Times New Roman" panose="02020603050405020304" pitchFamily="18" charset="0"/>
                    <a:cs typeface="Times New Roman" panose="02020603050405020304" pitchFamily="18" charset="0"/>
                  </a:rPr>
                  <a:t>Diese Karte wird aufgedeckt, sobald Prinz </a:t>
                </a:r>
                <a:r>
                  <a:rPr lang="de-DE" sz="1000" dirty="0" err="1">
                    <a:effectLst/>
                    <a:latin typeface="Times New Roman" panose="02020603050405020304" pitchFamily="18" charset="0"/>
                    <a:ea typeface="Times New Roman" panose="02020603050405020304" pitchFamily="18" charset="0"/>
                    <a:cs typeface="Times New Roman" panose="02020603050405020304" pitchFamily="18" charset="0"/>
                  </a:rPr>
                  <a:t>Thorald</a:t>
                </a:r>
                <a:r>
                  <a:rPr lang="de-DE" sz="1000" dirty="0">
                    <a:effectLst/>
                    <a:latin typeface="Times New Roman" panose="02020603050405020304" pitchFamily="18" charset="0"/>
                    <a:ea typeface="Times New Roman" panose="02020603050405020304" pitchFamily="18" charset="0"/>
                    <a:cs typeface="Times New Roman" panose="02020603050405020304" pitchFamily="18" charset="0"/>
                  </a:rPr>
                  <a:t> auf den Spielplan gestellt wird</a:t>
                </a:r>
                <a:endParaRPr lang="de-DE" sz="1000" u="sng"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038079687" name="Legendenleisten-Nummernfeld" hidden="1">
                <a:extLst>
                  <a:ext uri="{FF2B5EF4-FFF2-40B4-BE49-F238E27FC236}">
                    <a16:creationId xmlns:a16="http://schemas.microsoft.com/office/drawing/2014/main" id="{CC57EB95-C947-9837-A27C-63E052759F09}"/>
                  </a:ext>
                </a:extLst>
              </p:cNvPr>
              <p:cNvSpPr/>
              <p:nvPr/>
            </p:nvSpPr>
            <p:spPr>
              <a:xfrm>
                <a:off x="1329489" y="3027981"/>
                <a:ext cx="2165685" cy="914400"/>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88" name="Legendeleisten-Nummer" hidden="1">
                <a:extLst>
                  <a:ext uri="{FF2B5EF4-FFF2-40B4-BE49-F238E27FC236}">
                    <a16:creationId xmlns:a16="http://schemas.microsoft.com/office/drawing/2014/main" id="{C9302924-2B7C-B9FD-7BCD-E79EB1992801}"/>
                  </a:ext>
                </a:extLst>
              </p:cNvPr>
              <p:cNvSpPr txBox="1">
                <a:spLocks noChangeArrowheads="1"/>
              </p:cNvSpPr>
              <p:nvPr/>
            </p:nvSpPr>
            <p:spPr bwMode="auto">
              <a:xfrm>
                <a:off x="1450624" y="3152457"/>
                <a:ext cx="1923413" cy="656782"/>
              </a:xfrm>
              <a:prstGeom prst="rect">
                <a:avLst/>
              </a:prstGeom>
              <a:noFill/>
              <a:ln w="9525">
                <a:noFill/>
                <a:miter lim="800000"/>
                <a:headEnd/>
                <a:tailEnd/>
              </a:ln>
            </p:spPr>
            <p:txBody>
              <a:bodyPr rot="0" vert="horz" wrap="square" lIns="91440" tIns="45720" rIns="91440" bIns="45720" anchor="t" anchorCtr="0">
                <a:noAutofit/>
              </a:bodyPr>
              <a:lstStyle/>
              <a:p>
                <a:pPr algn="ctr"/>
                <a:r>
                  <a:rPr lang="de-DE" b="1" dirty="0">
                    <a:effectLst/>
                    <a:latin typeface="Times New Roman" panose="02020603050405020304" pitchFamily="18" charset="0"/>
                    <a:ea typeface="Times New Roman" panose="02020603050405020304" pitchFamily="18" charset="0"/>
                    <a:cs typeface="Times New Roman" panose="02020603050405020304" pitchFamily="18" charset="0"/>
                  </a:rPr>
                  <a:t>Die Rettung</a:t>
                </a:r>
              </a:p>
              <a:p>
                <a:pPr algn="ctr"/>
                <a:r>
                  <a:rPr lang="de-DE" b="1" dirty="0">
                    <a:latin typeface="Times New Roman" panose="02020603050405020304" pitchFamily="18" charset="0"/>
                    <a:ea typeface="Times New Roman" panose="02020603050405020304" pitchFamily="18" charset="0"/>
                    <a:cs typeface="Times New Roman" panose="02020603050405020304" pitchFamily="18" charset="0"/>
                  </a:rPr>
                  <a:t>d</a:t>
                </a:r>
                <a:r>
                  <a:rPr lang="de-DE" b="1" dirty="0">
                    <a:effectLst/>
                    <a:latin typeface="Times New Roman" panose="02020603050405020304" pitchFamily="18" charset="0"/>
                    <a:ea typeface="Times New Roman" panose="02020603050405020304" pitchFamily="18" charset="0"/>
                    <a:cs typeface="Times New Roman" panose="02020603050405020304" pitchFamily="18" charset="0"/>
                  </a:rPr>
                  <a:t>es Prinzen</a:t>
                </a:r>
              </a:p>
            </p:txBody>
          </p:sp>
          <p:sp>
            <p:nvSpPr>
              <p:cNvPr id="1038079689" name="Legenden-Name">
                <a:extLst>
                  <a:ext uri="{FF2B5EF4-FFF2-40B4-BE49-F238E27FC236}">
                    <a16:creationId xmlns:a16="http://schemas.microsoft.com/office/drawing/2014/main" id="{63117CAE-06EB-4B69-1B48-B2670CF5BD48}"/>
                  </a:ext>
                </a:extLst>
              </p:cNvPr>
              <p:cNvSpPr txBox="1">
                <a:spLocks noChangeArrowheads="1"/>
              </p:cNvSpPr>
              <p:nvPr/>
            </p:nvSpPr>
            <p:spPr bwMode="auto">
              <a:xfrm>
                <a:off x="903186" y="1758676"/>
                <a:ext cx="2876650" cy="1274793"/>
              </a:xfrm>
              <a:prstGeom prst="rect">
                <a:avLst/>
              </a:prstGeom>
              <a:noFill/>
              <a:ln w="9525">
                <a:noFill/>
                <a:miter lim="800000"/>
                <a:headEnd/>
                <a:tailEnd/>
              </a:ln>
            </p:spPr>
            <p:txBody>
              <a:bodyPr rot="0" vert="horz" wrap="square" lIns="98694" tIns="49347" rIns="98694" bIns="49347" anchor="t" anchorCtr="0">
                <a:noAutofit/>
              </a:bodyPr>
              <a:lstStyle/>
              <a:p>
                <a:pPr algn="ctr"/>
                <a:r>
                  <a:rPr lang="de-DE" dirty="0">
                    <a:latin typeface="Times New Roman" panose="02020603050405020304" pitchFamily="18" charset="0"/>
                    <a:ea typeface="Times New Roman" panose="02020603050405020304" pitchFamily="18" charset="0"/>
                    <a:cs typeface="Times New Roman" panose="02020603050405020304" pitchFamily="18" charset="0"/>
                  </a:rPr>
                  <a:t>Fan Legende</a:t>
                </a:r>
                <a:endParaRPr lang="de-DE"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pP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de-DE" b="1" dirty="0">
                    <a:latin typeface="Times New Roman" panose="02020603050405020304" pitchFamily="18" charset="0"/>
                    <a:ea typeface="Times New Roman" panose="02020603050405020304" pitchFamily="18" charset="0"/>
                    <a:cs typeface="Times New Roman" panose="02020603050405020304" pitchFamily="18" charset="0"/>
                  </a:rPr>
                  <a:t>Willkommen in Andor</a:t>
                </a:r>
              </a:p>
              <a:p>
                <a:pPr algn="ctr">
                  <a:spcBef>
                    <a:spcPts val="1295"/>
                  </a:spcBef>
                </a:pPr>
                <a:r>
                  <a:rPr lang="de-DE" b="1" dirty="0">
                    <a:latin typeface="Times New Roman" panose="02020603050405020304" pitchFamily="18" charset="0"/>
                    <a:ea typeface="Times New Roman" panose="02020603050405020304" pitchFamily="18" charset="0"/>
                    <a:cs typeface="Times New Roman" panose="02020603050405020304" pitchFamily="18" charset="0"/>
                  </a:rPr>
                  <a:t>Crashkurs</a:t>
                </a:r>
              </a:p>
            </p:txBody>
          </p:sp>
        </p:grpSp>
      </p:grpSp>
      <p:grpSp>
        <p:nvGrpSpPr>
          <p:cNvPr id="1084" name="Faltkarte oben">
            <a:extLst>
              <a:ext uri="{FF2B5EF4-FFF2-40B4-BE49-F238E27FC236}">
                <a16:creationId xmlns:a16="http://schemas.microsoft.com/office/drawing/2014/main" id="{B3858A7C-B2D6-352C-B2C5-8084C994CB36}"/>
              </a:ext>
            </a:extLst>
          </p:cNvPr>
          <p:cNvGrpSpPr/>
          <p:nvPr/>
        </p:nvGrpSpPr>
        <p:grpSpPr>
          <a:xfrm>
            <a:off x="440081" y="632296"/>
            <a:ext cx="6216405" cy="4393732"/>
            <a:chOff x="440081" y="632296"/>
            <a:chExt cx="6216405" cy="4393732"/>
          </a:xfrm>
        </p:grpSpPr>
        <p:grpSp>
          <p:nvGrpSpPr>
            <p:cNvPr id="39" name="Schere oben">
              <a:extLst>
                <a:ext uri="{FF2B5EF4-FFF2-40B4-BE49-F238E27FC236}">
                  <a16:creationId xmlns:a16="http://schemas.microsoft.com/office/drawing/2014/main" id="{83CE8C06-865B-6BCE-1E4D-ADB07DBFB6ED}"/>
                </a:ext>
              </a:extLst>
            </p:cNvPr>
            <p:cNvGrpSpPr/>
            <p:nvPr/>
          </p:nvGrpSpPr>
          <p:grpSpPr>
            <a:xfrm>
              <a:off x="440081" y="632296"/>
              <a:ext cx="372843" cy="154209"/>
              <a:chOff x="0" y="0"/>
              <a:chExt cx="344964" cy="142875"/>
            </a:xfrm>
          </p:grpSpPr>
          <p:pic>
            <p:nvPicPr>
              <p:cNvPr id="40" name="Schere Grafik">
                <a:extLst>
                  <a:ext uri="{FF2B5EF4-FFF2-40B4-BE49-F238E27FC236}">
                    <a16:creationId xmlns:a16="http://schemas.microsoft.com/office/drawing/2014/main" id="{580EDCCE-59B2-4747-2461-F90D131AB4B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280988" cy="142875"/>
              </a:xfrm>
              <a:prstGeom prst="rect">
                <a:avLst/>
              </a:prstGeom>
              <a:effectLst/>
            </p:spPr>
          </p:pic>
          <p:cxnSp>
            <p:nvCxnSpPr>
              <p:cNvPr id="41" name="Strichlinie Schere">
                <a:extLst>
                  <a:ext uri="{FF2B5EF4-FFF2-40B4-BE49-F238E27FC236}">
                    <a16:creationId xmlns:a16="http://schemas.microsoft.com/office/drawing/2014/main" id="{DC7A8234-F122-9FB3-8BFE-C2090EC1B692}"/>
                  </a:ext>
                </a:extLst>
              </p:cNvPr>
              <p:cNvCxnSpPr/>
              <p:nvPr/>
            </p:nvCxnSpPr>
            <p:spPr>
              <a:xfrm flipH="1">
                <a:off x="140494" y="73819"/>
                <a:ext cx="204470" cy="0"/>
              </a:xfrm>
              <a:prstGeom prst="line">
                <a:avLst/>
              </a:prstGeom>
              <a:ln w="6350">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44" name="Schneidelinie">
              <a:extLst>
                <a:ext uri="{FF2B5EF4-FFF2-40B4-BE49-F238E27FC236}">
                  <a16:creationId xmlns:a16="http://schemas.microsoft.com/office/drawing/2014/main" id="{F7476714-DCF3-2B38-0698-9B0D1372C097}"/>
                </a:ext>
              </a:extLst>
            </p:cNvPr>
            <p:cNvSpPr>
              <a:spLocks/>
            </p:cNvSpPr>
            <p:nvPr/>
          </p:nvSpPr>
          <p:spPr>
            <a:xfrm>
              <a:off x="903185" y="709402"/>
              <a:ext cx="5753301" cy="4316626"/>
            </a:xfrm>
            <a:prstGeom prst="rect">
              <a:avLst/>
            </a:prstGeom>
            <a:noFill/>
            <a:ln w="63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8694" tIns="49347" rIns="98694" bIns="49347" numCol="1" spcCol="0" rtlCol="0" fromWordArt="0" anchor="ctr" anchorCtr="0" forceAA="0" compatLnSpc="1">
              <a:prstTxWarp prst="textNoShape">
                <a:avLst/>
              </a:prstTxWarp>
              <a:noAutofit/>
            </a:bodyPr>
            <a:lstStyle/>
            <a:p>
              <a:endParaRPr lang="de-DE" sz="2115"/>
            </a:p>
          </p:txBody>
        </p:sp>
        <p:grpSp>
          <p:nvGrpSpPr>
            <p:cNvPr id="1083" name="Rückseite (rechts)">
              <a:extLst>
                <a:ext uri="{FF2B5EF4-FFF2-40B4-BE49-F238E27FC236}">
                  <a16:creationId xmlns:a16="http://schemas.microsoft.com/office/drawing/2014/main" id="{21D07376-F553-A7CE-DA82-53C6E150DE07}"/>
                </a:ext>
              </a:extLst>
            </p:cNvPr>
            <p:cNvGrpSpPr/>
            <p:nvPr/>
          </p:nvGrpSpPr>
          <p:grpSpPr>
            <a:xfrm>
              <a:off x="3779836" y="709401"/>
              <a:ext cx="2876649" cy="4316626"/>
              <a:chOff x="3779836" y="709401"/>
              <a:chExt cx="2876649" cy="4316626"/>
            </a:xfrm>
          </p:grpSpPr>
          <p:sp>
            <p:nvSpPr>
              <p:cNvPr id="42" name="Textfeld Beschreibung***">
                <a:extLst>
                  <a:ext uri="{FF2B5EF4-FFF2-40B4-BE49-F238E27FC236}">
                    <a16:creationId xmlns:a16="http://schemas.microsoft.com/office/drawing/2014/main" id="{974080A4-D66C-2DA7-0F14-C5AFB6F8EF9C}"/>
                  </a:ext>
                </a:extLst>
              </p:cNvPr>
              <p:cNvSpPr txBox="1">
                <a:spLocks noChangeArrowheads="1"/>
              </p:cNvSpPr>
              <p:nvPr/>
            </p:nvSpPr>
            <p:spPr bwMode="auto">
              <a:xfrm>
                <a:off x="3779836" y="709401"/>
                <a:ext cx="2876649" cy="4316626"/>
              </a:xfrm>
              <a:prstGeom prst="rect">
                <a:avLst/>
              </a:prstGeom>
              <a:noFill/>
              <a:ln w="6350">
                <a:solidFill>
                  <a:schemeClr val="bg1">
                    <a:lumMod val="8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8694" tIns="49347" rIns="98694" bIns="49347" numCol="1" anchor="t" anchorCtr="0" compatLnSpc="1">
                <a:prstTxWarp prst="textNoShape">
                  <a:avLst/>
                </a:prstTxWarp>
              </a:bodyPr>
              <a:lstStyle/>
              <a:p>
                <a:pPr algn="just" defTabSz="986912" eaLnBrk="0" fontAlgn="base" hangingPunct="0">
                  <a:spcBef>
                    <a:spcPct val="0"/>
                  </a:spcBef>
                  <a:spcAft>
                    <a:spcPct val="0"/>
                  </a:spcAft>
                </a:pPr>
                <a:endParaRPr lang="de-DE" altLang="de-DE" sz="5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de-DE" sz="850" dirty="0">
                    <a:solidFill>
                      <a:srgbClr val="000000"/>
                    </a:solidFill>
                    <a:effectLst/>
                    <a:latin typeface="Times New Roman" panose="02020603050405020304" pitchFamily="18" charset="0"/>
                  </a:rPr>
                  <a:t>Stellt einen </a:t>
                </a:r>
                <a:r>
                  <a:rPr lang="de-DE" sz="850" b="1" dirty="0" err="1">
                    <a:solidFill>
                      <a:srgbClr val="000000"/>
                    </a:solidFill>
                    <a:effectLst/>
                    <a:latin typeface="Times New Roman" panose="02020603050405020304" pitchFamily="18" charset="0"/>
                  </a:rPr>
                  <a:t>Wardrak</a:t>
                </a:r>
                <a:r>
                  <a:rPr lang="de-DE" sz="850" dirty="0">
                    <a:solidFill>
                      <a:srgbClr val="000000"/>
                    </a:solidFill>
                    <a:effectLst/>
                    <a:latin typeface="Times New Roman" panose="02020603050405020304" pitchFamily="18" charset="0"/>
                  </a:rPr>
                  <a:t> auf </a:t>
                </a:r>
                <a:r>
                  <a:rPr lang="de-DE" sz="850" b="1" dirty="0">
                    <a:solidFill>
                      <a:srgbClr val="000000"/>
                    </a:solidFill>
                    <a:effectLst/>
                    <a:latin typeface="Times New Roman" panose="02020603050405020304" pitchFamily="18" charset="0"/>
                  </a:rPr>
                  <a:t>Feld 66</a:t>
                </a:r>
                <a:r>
                  <a:rPr lang="de-DE" sz="850" dirty="0">
                    <a:solidFill>
                      <a:srgbClr val="000000"/>
                    </a:solidFill>
                    <a:effectLst/>
                    <a:latin typeface="Times New Roman" panose="02020603050405020304" pitchFamily="18" charset="0"/>
                  </a:rPr>
                  <a:t> und markiert ihn mit einem Sternchen.</a:t>
                </a:r>
              </a:p>
              <a:p>
                <a:pPr algn="just"/>
                <a:endParaRPr lang="de-DE" sz="85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Ein </a:t>
                </a:r>
                <a:r>
                  <a:rPr lang="de-DE" sz="850" dirty="0" err="1">
                    <a:solidFill>
                      <a:srgbClr val="000000"/>
                    </a:solidFill>
                    <a:effectLst/>
                    <a:latin typeface="Times New Roman" panose="02020603050405020304" pitchFamily="18" charset="0"/>
                  </a:rPr>
                  <a:t>Wardrak</a:t>
                </a:r>
                <a:r>
                  <a:rPr lang="de-DE" sz="850" dirty="0">
                    <a:solidFill>
                      <a:srgbClr val="000000"/>
                    </a:solidFill>
                    <a:effectLst/>
                    <a:latin typeface="Times New Roman" panose="02020603050405020304" pitchFamily="18" charset="0"/>
                  </a:rPr>
                  <a:t> hat </a:t>
                </a:r>
                <a:r>
                  <a:rPr lang="de-DE" sz="850" b="1" dirty="0">
                    <a:solidFill>
                      <a:srgbClr val="000000"/>
                    </a:solidFill>
                    <a:effectLst/>
                    <a:latin typeface="Times New Roman" panose="02020603050405020304" pitchFamily="18" charset="0"/>
                  </a:rPr>
                  <a:t>7 Willenspunkte</a:t>
                </a:r>
                <a:r>
                  <a:rPr lang="de-DE" sz="850" dirty="0">
                    <a:solidFill>
                      <a:srgbClr val="000000"/>
                    </a:solidFill>
                    <a:effectLst/>
                    <a:latin typeface="Times New Roman" panose="02020603050405020304" pitchFamily="18" charset="0"/>
                  </a:rPr>
                  <a:t>, 10 Stärkepunkte und benutzt im Kampf </a:t>
                </a:r>
                <a:r>
                  <a:rPr lang="de-DE" sz="850" b="1" dirty="0">
                    <a:solidFill>
                      <a:srgbClr val="000000"/>
                    </a:solidFill>
                    <a:effectLst/>
                    <a:latin typeface="Times New Roman" panose="02020603050405020304" pitchFamily="18" charset="0"/>
                  </a:rPr>
                  <a:t>2 schwarze Würfel</a:t>
                </a:r>
                <a:r>
                  <a:rPr lang="de-DE" sz="850" dirty="0">
                    <a:solidFill>
                      <a:srgbClr val="000000"/>
                    </a:solidFill>
                    <a:effectLst/>
                    <a:latin typeface="Times New Roman" panose="02020603050405020304" pitchFamily="18" charset="0"/>
                  </a:rPr>
                  <a:t>. Bei weniger als 7 Willenspunkten benutzt er nur noch 1 schwarzen Würfel.</a:t>
                </a:r>
              </a:p>
              <a:p>
                <a:pPr algn="just"/>
                <a:r>
                  <a:rPr lang="de-DE" sz="850" dirty="0">
                    <a:solidFill>
                      <a:srgbClr val="000000"/>
                    </a:solidFill>
                    <a:effectLst/>
                    <a:latin typeface="Times New Roman" panose="02020603050405020304" pitchFamily="18" charset="0"/>
                  </a:rPr>
                  <a:t>Bei Sonnenaufgang bewegt sich ein </a:t>
                </a:r>
                <a:r>
                  <a:rPr lang="de-DE" sz="850" dirty="0" err="1">
                    <a:solidFill>
                      <a:srgbClr val="000000"/>
                    </a:solidFill>
                    <a:effectLst/>
                    <a:latin typeface="Times New Roman" panose="02020603050405020304" pitchFamily="18" charset="0"/>
                  </a:rPr>
                  <a:t>Wardrak</a:t>
                </a:r>
                <a:r>
                  <a:rPr lang="de-DE" sz="850" dirty="0">
                    <a:solidFill>
                      <a:srgbClr val="000000"/>
                    </a:solidFill>
                    <a:effectLst/>
                    <a:latin typeface="Times New Roman" panose="02020603050405020304" pitchFamily="18" charset="0"/>
                  </a:rPr>
                  <a:t> zweimal!</a:t>
                </a:r>
              </a:p>
              <a:p>
                <a:pPr algn="just"/>
                <a:endParaRPr lang="de-DE" sz="85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Dieser </a:t>
                </a:r>
                <a:r>
                  <a:rPr lang="de-DE" sz="850" dirty="0" err="1">
                    <a:solidFill>
                      <a:srgbClr val="000000"/>
                    </a:solidFill>
                    <a:effectLst/>
                    <a:latin typeface="Times New Roman" panose="02020603050405020304" pitchFamily="18" charset="0"/>
                  </a:rPr>
                  <a:t>Wardrak</a:t>
                </a:r>
                <a:r>
                  <a:rPr lang="de-DE" sz="850" dirty="0">
                    <a:solidFill>
                      <a:srgbClr val="000000"/>
                    </a:solidFill>
                    <a:effectLst/>
                    <a:latin typeface="Times New Roman" panose="02020603050405020304" pitchFamily="18" charset="0"/>
                  </a:rPr>
                  <a:t> ist euer </a:t>
                </a:r>
                <a:r>
                  <a:rPr lang="de-DE" sz="850" b="1" dirty="0">
                    <a:solidFill>
                      <a:srgbClr val="000000"/>
                    </a:solidFill>
                    <a:effectLst/>
                    <a:latin typeface="Times New Roman" panose="02020603050405020304" pitchFamily="18" charset="0"/>
                  </a:rPr>
                  <a:t>Endgegner</a:t>
                </a:r>
                <a:r>
                  <a:rPr lang="de-DE" sz="850" dirty="0">
                    <a:solidFill>
                      <a:srgbClr val="000000"/>
                    </a:solidFill>
                    <a:effectLst/>
                    <a:latin typeface="Times New Roman" panose="02020603050405020304" pitchFamily="18" charset="0"/>
                  </a:rPr>
                  <a:t>. Endgegner haben in Andor meist an die Anzahl der Helden angepasste Stärkepunkte. Dieser </a:t>
                </a:r>
                <a:r>
                  <a:rPr lang="de-DE" sz="850" dirty="0" err="1">
                    <a:solidFill>
                      <a:srgbClr val="000000"/>
                    </a:solidFill>
                    <a:effectLst/>
                    <a:latin typeface="Times New Roman" panose="02020603050405020304" pitchFamily="18" charset="0"/>
                  </a:rPr>
                  <a:t>Wardrak</a:t>
                </a:r>
                <a:r>
                  <a:rPr lang="de-DE" sz="850" dirty="0">
                    <a:solidFill>
                      <a:srgbClr val="000000"/>
                    </a:solidFill>
                    <a:effectLst/>
                    <a:latin typeface="Times New Roman" panose="02020603050405020304" pitchFamily="18" charset="0"/>
                  </a:rPr>
                  <a:t> hat diese </a:t>
                </a:r>
                <a:r>
                  <a:rPr lang="de-DE" sz="850" b="1" dirty="0">
                    <a:solidFill>
                      <a:srgbClr val="000000"/>
                    </a:solidFill>
                    <a:effectLst/>
                    <a:latin typeface="Times New Roman" panose="02020603050405020304" pitchFamily="18" charset="0"/>
                  </a:rPr>
                  <a:t>Stärkepunkte:</a:t>
                </a:r>
                <a:endParaRPr lang="de-DE" sz="85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bei 2 Spielern = 20,</a:t>
                </a:r>
              </a:p>
              <a:p>
                <a:pPr algn="just"/>
                <a:r>
                  <a:rPr lang="de-DE" sz="850" dirty="0">
                    <a:solidFill>
                      <a:srgbClr val="000000"/>
                    </a:solidFill>
                    <a:effectLst/>
                    <a:latin typeface="Times New Roman" panose="02020603050405020304" pitchFamily="18" charset="0"/>
                  </a:rPr>
                  <a:t>bei 3 Spielern = 30,</a:t>
                </a:r>
              </a:p>
              <a:p>
                <a:pPr algn="just"/>
                <a:r>
                  <a:rPr lang="de-DE" sz="850" dirty="0">
                    <a:solidFill>
                      <a:srgbClr val="000000"/>
                    </a:solidFill>
                    <a:effectLst/>
                    <a:latin typeface="Times New Roman" panose="02020603050405020304" pitchFamily="18" charset="0"/>
                  </a:rPr>
                  <a:t>bei 4 Spielern = 40.</a:t>
                </a:r>
              </a:p>
              <a:p>
                <a:pPr algn="just"/>
                <a:endParaRPr lang="de-DE" sz="850" dirty="0">
                  <a:solidFill>
                    <a:srgbClr val="000000"/>
                  </a:solidFill>
                  <a:effectLst/>
                  <a:latin typeface="Times New Roman" panose="02020603050405020304" pitchFamily="18" charset="0"/>
                </a:endParaRPr>
              </a:p>
              <a:p>
                <a:pPr algn="just"/>
                <a:endParaRPr lang="de-DE" sz="850" dirty="0">
                  <a:solidFill>
                    <a:srgbClr val="000000"/>
                  </a:solidFill>
                  <a:effectLst/>
                  <a:latin typeface="Times New Roman" panose="02020603050405020304" pitchFamily="18" charset="0"/>
                </a:endParaRPr>
              </a:p>
              <a:p>
                <a:pPr algn="just"/>
                <a:r>
                  <a:rPr lang="de-DE" sz="850" b="1" dirty="0">
                    <a:solidFill>
                      <a:srgbClr val="000000"/>
                    </a:solidFill>
                    <a:effectLst/>
                    <a:latin typeface="Times New Roman" panose="02020603050405020304" pitchFamily="18" charset="0"/>
                  </a:rPr>
                  <a:t>Legendenziele</a:t>
                </a:r>
                <a:r>
                  <a:rPr lang="de-DE" sz="850" dirty="0">
                    <a:solidFill>
                      <a:srgbClr val="000000"/>
                    </a:solidFill>
                    <a:effectLst/>
                    <a:latin typeface="Times New Roman" panose="02020603050405020304" pitchFamily="18" charset="0"/>
                  </a:rPr>
                  <a:t>:</a:t>
                </a:r>
              </a:p>
              <a:p>
                <a:pPr algn="just"/>
                <a:r>
                  <a:rPr lang="de-DE" sz="850" dirty="0">
                    <a:solidFill>
                      <a:srgbClr val="000000"/>
                    </a:solidFill>
                    <a:effectLst/>
                    <a:latin typeface="Helvetica" pitchFamily="2" charset="0"/>
                  </a:rPr>
                  <a:t>•</a:t>
                </a:r>
                <a:r>
                  <a:rPr lang="de-DE" sz="850" dirty="0">
                    <a:solidFill>
                      <a:srgbClr val="000000"/>
                    </a:solidFill>
                    <a:effectLst/>
                    <a:latin typeface="Arial" panose="020B0604020202020204" pitchFamily="34" charset="0"/>
                  </a:rPr>
                  <a:t> </a:t>
                </a:r>
                <a:r>
                  <a:rPr lang="de-DE" sz="850" dirty="0">
                    <a:solidFill>
                      <a:srgbClr val="000000"/>
                    </a:solidFill>
                    <a:effectLst/>
                    <a:latin typeface="Times New Roman" panose="02020603050405020304" pitchFamily="18" charset="0"/>
                  </a:rPr>
                  <a:t>Besiegt den </a:t>
                </a:r>
                <a:r>
                  <a:rPr lang="de-DE" sz="850" b="1" dirty="0" err="1">
                    <a:solidFill>
                      <a:srgbClr val="000000"/>
                    </a:solidFill>
                    <a:effectLst/>
                    <a:latin typeface="Times New Roman" panose="02020603050405020304" pitchFamily="18" charset="0"/>
                  </a:rPr>
                  <a:t>Wardrak</a:t>
                </a:r>
                <a:r>
                  <a:rPr lang="de-DE" sz="850" dirty="0">
                    <a:solidFill>
                      <a:srgbClr val="000000"/>
                    </a:solidFill>
                    <a:effectLst/>
                    <a:latin typeface="Times New Roman" panose="02020603050405020304" pitchFamily="18" charset="0"/>
                  </a:rPr>
                  <a:t> bevor er die Burg, oder der Erzähler den Buchstaben „N“ erreicht. </a:t>
                </a:r>
                <a:r>
                  <a:rPr lang="de-DE" sz="850" b="1" dirty="0">
                    <a:solidFill>
                      <a:srgbClr val="000000"/>
                    </a:solidFill>
                    <a:effectLst/>
                    <a:latin typeface="Times New Roman" panose="02020603050405020304" pitchFamily="18" charset="0"/>
                  </a:rPr>
                  <a:t>Prinz </a:t>
                </a:r>
                <a:r>
                  <a:rPr lang="de-DE" sz="850" b="1" dirty="0" err="1">
                    <a:solidFill>
                      <a:srgbClr val="000000"/>
                    </a:solidFill>
                    <a:effectLst/>
                    <a:latin typeface="Times New Roman" panose="02020603050405020304" pitchFamily="18" charset="0"/>
                  </a:rPr>
                  <a:t>Thorald</a:t>
                </a:r>
                <a:r>
                  <a:rPr lang="de-DE" sz="850" dirty="0">
                    <a:solidFill>
                      <a:srgbClr val="000000"/>
                    </a:solidFill>
                    <a:effectLst/>
                    <a:latin typeface="Times New Roman" panose="02020603050405020304" pitchFamily="18" charset="0"/>
                  </a:rPr>
                  <a:t> muss am Sieg über den </a:t>
                </a:r>
                <a:r>
                  <a:rPr lang="de-DE" sz="850" dirty="0" err="1">
                    <a:solidFill>
                      <a:srgbClr val="000000"/>
                    </a:solidFill>
                    <a:effectLst/>
                    <a:latin typeface="Times New Roman" panose="02020603050405020304" pitchFamily="18" charset="0"/>
                  </a:rPr>
                  <a:t>Wardrak</a:t>
                </a:r>
                <a:r>
                  <a:rPr lang="de-DE" sz="850" dirty="0">
                    <a:solidFill>
                      <a:srgbClr val="000000"/>
                    </a:solidFill>
                    <a:effectLst/>
                    <a:latin typeface="Times New Roman" panose="02020603050405020304" pitchFamily="18" charset="0"/>
                  </a:rPr>
                  <a:t> beteiligt sein. Dann ist die Legende gewonnen und der Erzähler wird sofort auf „N“</a:t>
                </a:r>
                <a:r>
                  <a:rPr lang="de-DE" sz="850" dirty="0">
                    <a:solidFill>
                      <a:srgbClr val="000000"/>
                    </a:solidFill>
                    <a:latin typeface="Times New Roman" panose="02020603050405020304" pitchFamily="18" charset="0"/>
                  </a:rPr>
                  <a:t> </a:t>
                </a:r>
                <a:r>
                  <a:rPr lang="de-DE" sz="850" dirty="0">
                    <a:solidFill>
                      <a:srgbClr val="000000"/>
                    </a:solidFill>
                    <a:effectLst/>
                    <a:latin typeface="Times New Roman" panose="02020603050405020304" pitchFamily="18" charset="0"/>
                  </a:rPr>
                  <a:t>vorgesetzt.</a:t>
                </a:r>
              </a:p>
              <a:p>
                <a:pPr algn="just"/>
                <a:r>
                  <a:rPr lang="de-DE" sz="850" dirty="0">
                    <a:solidFill>
                      <a:srgbClr val="000000"/>
                    </a:solidFill>
                    <a:effectLst/>
                    <a:latin typeface="Helvetica" pitchFamily="2" charset="0"/>
                  </a:rPr>
                  <a:t>•</a:t>
                </a:r>
                <a:r>
                  <a:rPr lang="de-DE" sz="850" dirty="0">
                    <a:solidFill>
                      <a:srgbClr val="000000"/>
                    </a:solidFill>
                    <a:effectLst/>
                    <a:latin typeface="Arial" panose="020B0604020202020204" pitchFamily="34" charset="0"/>
                  </a:rPr>
                  <a:t> </a:t>
                </a:r>
                <a:r>
                  <a:rPr lang="de-DE" sz="850" dirty="0">
                    <a:solidFill>
                      <a:srgbClr val="000000"/>
                    </a:solidFill>
                    <a:effectLst/>
                    <a:latin typeface="Times New Roman" panose="02020603050405020304" pitchFamily="18" charset="0"/>
                  </a:rPr>
                  <a:t>Verteidigt die </a:t>
                </a:r>
                <a:r>
                  <a:rPr lang="de-DE" sz="850" b="1" dirty="0">
                    <a:solidFill>
                      <a:srgbClr val="000000"/>
                    </a:solidFill>
                    <a:effectLst/>
                    <a:latin typeface="Times New Roman" panose="02020603050405020304" pitchFamily="18" charset="0"/>
                  </a:rPr>
                  <a:t>Burg</a:t>
                </a:r>
                <a:r>
                  <a:rPr lang="de-DE" sz="850" dirty="0">
                    <a:solidFill>
                      <a:srgbClr val="000000"/>
                    </a:solidFill>
                    <a:effectLst/>
                    <a:latin typeface="Times New Roman" panose="02020603050405020304" pitchFamily="18" charset="0"/>
                  </a:rPr>
                  <a:t>.</a:t>
                </a:r>
              </a:p>
              <a:p>
                <a:pPr algn="just"/>
                <a:endParaRPr lang="de-DE" sz="850" dirty="0">
                  <a:solidFill>
                    <a:srgbClr val="000000"/>
                  </a:solidFill>
                  <a:latin typeface="Times New Roman" panose="02020603050405020304" pitchFamily="18" charset="0"/>
                </a:endParaRPr>
              </a:p>
              <a:p>
                <a:pPr algn="just"/>
                <a:endParaRPr lang="de-DE" sz="850" dirty="0">
                  <a:solidFill>
                    <a:srgbClr val="000000"/>
                  </a:solidFill>
                  <a:effectLst/>
                  <a:latin typeface="Times New Roman" panose="02020603050405020304" pitchFamily="18" charset="0"/>
                </a:endParaRPr>
              </a:p>
              <a:p>
                <a:pPr algn="just"/>
                <a:r>
                  <a:rPr lang="de-DE" sz="850" i="1" dirty="0">
                    <a:solidFill>
                      <a:srgbClr val="000000"/>
                    </a:solidFill>
                    <a:effectLst/>
                    <a:latin typeface="Times New Roman" panose="02020603050405020304" pitchFamily="18" charset="0"/>
                  </a:rPr>
                  <a:t>Als sich der </a:t>
                </a:r>
                <a:r>
                  <a:rPr lang="de-DE" sz="850" i="1" dirty="0" err="1">
                    <a:solidFill>
                      <a:srgbClr val="000000"/>
                    </a:solidFill>
                    <a:effectLst/>
                    <a:latin typeface="Times New Roman" panose="02020603050405020304" pitchFamily="18" charset="0"/>
                  </a:rPr>
                  <a:t>Wardrak</a:t>
                </a:r>
                <a:r>
                  <a:rPr lang="de-DE" sz="850" i="1" dirty="0">
                    <a:solidFill>
                      <a:srgbClr val="000000"/>
                    </a:solidFill>
                    <a:effectLst/>
                    <a:latin typeface="Times New Roman" panose="02020603050405020304" pitchFamily="18" charset="0"/>
                  </a:rPr>
                  <a:t> offen zeigte, ging ein Kreischen</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durch die Reihen der Kreaturen.</a:t>
                </a:r>
                <a:endParaRPr lang="de-DE" sz="850" dirty="0">
                  <a:solidFill>
                    <a:srgbClr val="000000"/>
                  </a:solidFill>
                  <a:effectLst/>
                  <a:latin typeface="Times New Roman" panose="02020603050405020304" pitchFamily="18" charset="0"/>
                </a:endParaRPr>
              </a:p>
              <a:p>
                <a:pPr algn="just"/>
                <a:endParaRPr lang="de-DE" sz="850" dirty="0">
                  <a:solidFill>
                    <a:srgbClr val="000000"/>
                  </a:solidFill>
                  <a:effectLst/>
                  <a:latin typeface="Times New Roman" panose="02020603050405020304" pitchFamily="18" charset="0"/>
                </a:endParaRPr>
              </a:p>
              <a:p>
                <a:pPr algn="just"/>
                <a:r>
                  <a:rPr lang="de-DE" sz="850" dirty="0">
                    <a:solidFill>
                      <a:srgbClr val="000000"/>
                    </a:solidFill>
                    <a:effectLst/>
                    <a:latin typeface="Times New Roman" panose="02020603050405020304" pitchFamily="18" charset="0"/>
                  </a:rPr>
                  <a:t>Alle anderen Kreaturen haben ab jetzt </a:t>
                </a:r>
                <a:r>
                  <a:rPr lang="de-DE" sz="850" b="1" dirty="0">
                    <a:solidFill>
                      <a:srgbClr val="000000"/>
                    </a:solidFill>
                    <a:effectLst/>
                    <a:latin typeface="Times New Roman" panose="02020603050405020304" pitchFamily="18" charset="0"/>
                  </a:rPr>
                  <a:t>8 zusätzliche</a:t>
                </a:r>
                <a:r>
                  <a:rPr lang="de-DE" sz="850" dirty="0">
                    <a:solidFill>
                      <a:srgbClr val="000000"/>
                    </a:solidFill>
                    <a:latin typeface="Times New Roman" panose="02020603050405020304" pitchFamily="18" charset="0"/>
                  </a:rPr>
                  <a:t> </a:t>
                </a:r>
                <a:r>
                  <a:rPr lang="de-DE" sz="850" b="1" dirty="0">
                    <a:solidFill>
                      <a:srgbClr val="000000"/>
                    </a:solidFill>
                    <a:effectLst/>
                    <a:latin typeface="Times New Roman" panose="02020603050405020304" pitchFamily="18" charset="0"/>
                  </a:rPr>
                  <a:t>Stärkepunkte</a:t>
                </a:r>
                <a:r>
                  <a:rPr lang="de-DE" sz="850" dirty="0">
                    <a:solidFill>
                      <a:srgbClr val="000000"/>
                    </a:solidFill>
                    <a:effectLst/>
                    <a:latin typeface="Times New Roman" panose="02020603050405020304" pitchFamily="18" charset="0"/>
                  </a:rPr>
                  <a:t>. Die Belohnung für einen Sieg bleibt dieselbe.</a:t>
                </a:r>
              </a:p>
              <a:p>
                <a:pPr algn="just" defTabSz="986912" eaLnBrk="0" fontAlgn="base" hangingPunct="0">
                  <a:spcBef>
                    <a:spcPct val="0"/>
                  </a:spcBef>
                  <a:spcAft>
                    <a:spcPct val="0"/>
                  </a:spcAft>
                </a:pPr>
                <a:endParaRPr lang="de-DE" altLang="de-DE" sz="920" dirty="0">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62" name="Aufgabe-Linie unten">
                <a:extLst>
                  <a:ext uri="{FF2B5EF4-FFF2-40B4-BE49-F238E27FC236}">
                    <a16:creationId xmlns:a16="http://schemas.microsoft.com/office/drawing/2014/main" id="{DE82223D-D92D-28D0-597E-C94DA6D07F42}"/>
                  </a:ext>
                </a:extLst>
              </p:cNvPr>
              <p:cNvCxnSpPr>
                <a:cxnSpLocks/>
              </p:cNvCxnSpPr>
              <p:nvPr/>
            </p:nvCxnSpPr>
            <p:spPr>
              <a:xfrm>
                <a:off x="3847165" y="3783767"/>
                <a:ext cx="2741987" cy="0"/>
              </a:xfrm>
              <a:prstGeom prst="line">
                <a:avLst/>
              </a:prstGeom>
              <a:ln w="31750" cmpd="thinThick">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Aufgabe-Linie oben">
                <a:extLst>
                  <a:ext uri="{FF2B5EF4-FFF2-40B4-BE49-F238E27FC236}">
                    <a16:creationId xmlns:a16="http://schemas.microsoft.com/office/drawing/2014/main" id="{367C1632-25C0-CD6F-B0C7-199539853C9C}"/>
                  </a:ext>
                </a:extLst>
              </p:cNvPr>
              <p:cNvCxnSpPr>
                <a:cxnSpLocks/>
              </p:cNvCxnSpPr>
              <p:nvPr/>
            </p:nvCxnSpPr>
            <p:spPr>
              <a:xfrm>
                <a:off x="3847165" y="2859451"/>
                <a:ext cx="2741987" cy="0"/>
              </a:xfrm>
              <a:prstGeom prst="line">
                <a:avLst/>
              </a:prstGeom>
              <a:ln w="31750" cmpd="thickThin">
                <a:solidFill>
                  <a:schemeClr val="tx1"/>
                </a:solidFill>
              </a:ln>
            </p:spPr>
            <p:style>
              <a:lnRef idx="1">
                <a:schemeClr val="accent1"/>
              </a:lnRef>
              <a:fillRef idx="0">
                <a:schemeClr val="accent1"/>
              </a:fillRef>
              <a:effectRef idx="0">
                <a:schemeClr val="accent1"/>
              </a:effectRef>
              <a:fontRef idx="minor">
                <a:schemeClr val="tx1"/>
              </a:fontRef>
            </p:style>
          </p:cxnSp>
          <p:sp>
            <p:nvSpPr>
              <p:cNvPr id="1038079658" name="Textfeld Würfelereignis 5&amp;6" hidden="1">
                <a:extLst>
                  <a:ext uri="{FF2B5EF4-FFF2-40B4-BE49-F238E27FC236}">
                    <a16:creationId xmlns:a16="http://schemas.microsoft.com/office/drawing/2014/main" id="{6CF9BBDC-C22A-863E-4A3A-7AF515224B25}"/>
                  </a:ext>
                </a:extLst>
              </p:cNvPr>
              <p:cNvSpPr txBox="1"/>
              <p:nvPr/>
            </p:nvSpPr>
            <p:spPr>
              <a:xfrm>
                <a:off x="4271082" y="3613835"/>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5&amp;6</a:t>
                </a:r>
              </a:p>
            </p:txBody>
          </p:sp>
          <p:pic>
            <p:nvPicPr>
              <p:cNvPr id="1038079657" name="Würfel 6" hidden="1">
                <a:extLst>
                  <a:ext uri="{FF2B5EF4-FFF2-40B4-BE49-F238E27FC236}">
                    <a16:creationId xmlns:a16="http://schemas.microsoft.com/office/drawing/2014/main" id="{A6DEB045-F4EE-5317-B558-E208B536AA6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23811" y="3663873"/>
                <a:ext cx="148590" cy="147955"/>
              </a:xfrm>
              <a:prstGeom prst="rect">
                <a:avLst/>
              </a:prstGeom>
              <a:noFill/>
              <a:ln>
                <a:noFill/>
              </a:ln>
            </p:spPr>
          </p:pic>
          <p:pic>
            <p:nvPicPr>
              <p:cNvPr id="1038079655" name="Würfel 5" hidden="1">
                <a:extLst>
                  <a:ext uri="{FF2B5EF4-FFF2-40B4-BE49-F238E27FC236}">
                    <a16:creationId xmlns:a16="http://schemas.microsoft.com/office/drawing/2014/main" id="{B88FD3C8-9FD5-6C0D-E4A6-EFBD45B57A1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36068" y="3662221"/>
                <a:ext cx="147955" cy="147955"/>
              </a:xfrm>
              <a:prstGeom prst="rect">
                <a:avLst/>
              </a:prstGeom>
              <a:noFill/>
              <a:ln>
                <a:noFill/>
              </a:ln>
            </p:spPr>
          </p:pic>
          <p:sp>
            <p:nvSpPr>
              <p:cNvPr id="1038079656" name="Box: Würfelereignis 5&amp;6" hidden="1">
                <a:extLst>
                  <a:ext uri="{FF2B5EF4-FFF2-40B4-BE49-F238E27FC236}">
                    <a16:creationId xmlns:a16="http://schemas.microsoft.com/office/drawing/2014/main" id="{BA704175-44E0-55CF-BBCD-F505ED310610}"/>
                  </a:ext>
                </a:extLst>
              </p:cNvPr>
              <p:cNvSpPr/>
              <p:nvPr/>
            </p:nvSpPr>
            <p:spPr>
              <a:xfrm>
                <a:off x="3897676" y="3614122"/>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50" name="Textfeld Würfelereignis 3&amp;4" hidden="1">
                <a:extLst>
                  <a:ext uri="{FF2B5EF4-FFF2-40B4-BE49-F238E27FC236}">
                    <a16:creationId xmlns:a16="http://schemas.microsoft.com/office/drawing/2014/main" id="{538AA62E-6BE8-5D3E-FDF3-BCE90CD39BD0}"/>
                  </a:ext>
                </a:extLst>
              </p:cNvPr>
              <p:cNvSpPr txBox="1"/>
              <p:nvPr/>
            </p:nvSpPr>
            <p:spPr>
              <a:xfrm>
                <a:off x="4276475" y="3069307"/>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3&amp;4</a:t>
                </a:r>
              </a:p>
            </p:txBody>
          </p:sp>
          <p:pic>
            <p:nvPicPr>
              <p:cNvPr id="1038079654" name="Würfel 4" hidden="1">
                <a:extLst>
                  <a:ext uri="{FF2B5EF4-FFF2-40B4-BE49-F238E27FC236}">
                    <a16:creationId xmlns:a16="http://schemas.microsoft.com/office/drawing/2014/main" id="{D4EA138F-1145-4468-BB41-5C7617408721}"/>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31694" y="3116469"/>
                <a:ext cx="144780" cy="148590"/>
              </a:xfrm>
              <a:prstGeom prst="rect">
                <a:avLst/>
              </a:prstGeom>
              <a:noFill/>
              <a:ln>
                <a:noFill/>
              </a:ln>
            </p:spPr>
          </p:pic>
          <p:pic>
            <p:nvPicPr>
              <p:cNvPr id="1038079653" name="Würfel 3" hidden="1">
                <a:extLst>
                  <a:ext uri="{FF2B5EF4-FFF2-40B4-BE49-F238E27FC236}">
                    <a16:creationId xmlns:a16="http://schemas.microsoft.com/office/drawing/2014/main" id="{A4D346EA-EDF6-7083-22D4-157C96B08415}"/>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937885" y="3116469"/>
                <a:ext cx="147320" cy="148590"/>
              </a:xfrm>
              <a:prstGeom prst="rect">
                <a:avLst/>
              </a:prstGeom>
              <a:noFill/>
              <a:ln>
                <a:noFill/>
              </a:ln>
            </p:spPr>
          </p:pic>
          <p:sp>
            <p:nvSpPr>
              <p:cNvPr id="1038079648" name="Box: Würfelereignis 3&amp;4" hidden="1">
                <a:extLst>
                  <a:ext uri="{FF2B5EF4-FFF2-40B4-BE49-F238E27FC236}">
                    <a16:creationId xmlns:a16="http://schemas.microsoft.com/office/drawing/2014/main" id="{7155914D-9FDA-63AB-97BE-EB5A811078E2}"/>
                  </a:ext>
                </a:extLst>
              </p:cNvPr>
              <p:cNvSpPr/>
              <p:nvPr/>
            </p:nvSpPr>
            <p:spPr>
              <a:xfrm>
                <a:off x="3897676" y="3076689"/>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46" name="Textfeld Würfelereignis 1&amp;2" hidden="1">
                <a:extLst>
                  <a:ext uri="{FF2B5EF4-FFF2-40B4-BE49-F238E27FC236}">
                    <a16:creationId xmlns:a16="http://schemas.microsoft.com/office/drawing/2014/main" id="{8F7D960A-D725-F381-E0CC-0AC1017C3704}"/>
                  </a:ext>
                </a:extLst>
              </p:cNvPr>
              <p:cNvSpPr txBox="1"/>
              <p:nvPr/>
            </p:nvSpPr>
            <p:spPr>
              <a:xfrm>
                <a:off x="4276475" y="2544036"/>
                <a:ext cx="1563248" cy="233910"/>
              </a:xfrm>
              <a:prstGeom prst="rect">
                <a:avLst/>
              </a:prstGeom>
              <a:noFill/>
            </p:spPr>
            <p:txBody>
              <a:bodyPr wrap="none" rtlCol="0">
                <a:spAutoFit/>
              </a:bodyPr>
              <a:lstStyle/>
              <a:p>
                <a:r>
                  <a:rPr lang="de-DE" sz="920" dirty="0">
                    <a:latin typeface="Times New Roman" panose="02020603050405020304" pitchFamily="18" charset="0"/>
                    <a:cs typeface="Times New Roman" panose="02020603050405020304" pitchFamily="18" charset="0"/>
                  </a:rPr>
                  <a:t>Textfeld Würfelereignis 1&amp;2</a:t>
                </a:r>
              </a:p>
            </p:txBody>
          </p:sp>
          <p:pic>
            <p:nvPicPr>
              <p:cNvPr id="1038079645" name="Würfel 2" hidden="1">
                <a:extLst>
                  <a:ext uri="{FF2B5EF4-FFF2-40B4-BE49-F238E27FC236}">
                    <a16:creationId xmlns:a16="http://schemas.microsoft.com/office/drawing/2014/main" id="{74FF4E82-B49A-9AEF-7775-C742626CAD81}"/>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27250" y="2586696"/>
                <a:ext cx="149225" cy="148590"/>
              </a:xfrm>
              <a:prstGeom prst="rect">
                <a:avLst/>
              </a:prstGeom>
              <a:noFill/>
              <a:ln>
                <a:noFill/>
              </a:ln>
            </p:spPr>
          </p:pic>
          <p:pic>
            <p:nvPicPr>
              <p:cNvPr id="1038079644" name="Würfel 1" hidden="1">
                <a:extLst>
                  <a:ext uri="{FF2B5EF4-FFF2-40B4-BE49-F238E27FC236}">
                    <a16:creationId xmlns:a16="http://schemas.microsoft.com/office/drawing/2014/main" id="{2E283183-A4E7-E981-FD1C-A1B1E3EBF27B}"/>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939243" y="2589996"/>
                <a:ext cx="144780" cy="148590"/>
              </a:xfrm>
              <a:prstGeom prst="rect">
                <a:avLst/>
              </a:prstGeom>
              <a:noFill/>
              <a:ln>
                <a:noFill/>
              </a:ln>
            </p:spPr>
          </p:pic>
          <p:sp>
            <p:nvSpPr>
              <p:cNvPr id="1038079642" name="Box: Würfelereignis 1&amp;2" hidden="1">
                <a:extLst>
                  <a:ext uri="{FF2B5EF4-FFF2-40B4-BE49-F238E27FC236}">
                    <a16:creationId xmlns:a16="http://schemas.microsoft.com/office/drawing/2014/main" id="{2D1ABC35-866A-D23C-5FB3-7BB15AA0F3D8}"/>
                  </a:ext>
                </a:extLst>
              </p:cNvPr>
              <p:cNvSpPr/>
              <p:nvPr/>
            </p:nvSpPr>
            <p:spPr>
              <a:xfrm>
                <a:off x="3897676" y="2539543"/>
                <a:ext cx="2640965" cy="42291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pic>
            <p:nvPicPr>
              <p:cNvPr id="1082" name="Pfeil Weiterlesen" hidden="1">
                <a:extLst>
                  <a:ext uri="{FF2B5EF4-FFF2-40B4-BE49-F238E27FC236}">
                    <a16:creationId xmlns:a16="http://schemas.microsoft.com/office/drawing/2014/main" id="{AD84D447-A6A8-5301-7323-E3B32873C887}"/>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6107806" y="4741271"/>
                <a:ext cx="446801" cy="284120"/>
              </a:xfrm>
              <a:prstGeom prst="rect">
                <a:avLst/>
              </a:prstGeom>
              <a:noFill/>
              <a:ln>
                <a:noFill/>
              </a:ln>
            </p:spPr>
          </p:pic>
          <p:sp>
            <p:nvSpPr>
              <p:cNvPr id="1038079665" name="Textfeld Weiterlesen" hidden="1">
                <a:extLst>
                  <a:ext uri="{FF2B5EF4-FFF2-40B4-BE49-F238E27FC236}">
                    <a16:creationId xmlns:a16="http://schemas.microsoft.com/office/drawing/2014/main" id="{FBA1E422-46B7-AC5C-E485-F97EF951C121}"/>
                  </a:ext>
                </a:extLst>
              </p:cNvPr>
              <p:cNvSpPr txBox="1"/>
              <p:nvPr/>
            </p:nvSpPr>
            <p:spPr>
              <a:xfrm>
                <a:off x="3892216" y="4770356"/>
                <a:ext cx="2574758" cy="233910"/>
              </a:xfrm>
              <a:prstGeom prst="rect">
                <a:avLst/>
              </a:prstGeom>
              <a:noFill/>
            </p:spPr>
            <p:txBody>
              <a:bodyPr wrap="square" rtlCol="0">
                <a:spAutoFit/>
              </a:bodyPr>
              <a:lstStyle/>
              <a:p>
                <a:pPr marL="0" marR="0" lvl="0" indent="0" defTabSz="986912" rtl="0" eaLnBrk="0" fontAlgn="base" latinLnBrk="0" hangingPunct="0">
                  <a:lnSpc>
                    <a:spcPct val="100000"/>
                  </a:lnSpc>
                  <a:spcBef>
                    <a:spcPct val="0"/>
                  </a:spcBef>
                  <a:spcAft>
                    <a:spcPct val="0"/>
                  </a:spcAft>
                  <a:buClrTx/>
                  <a:buSzTx/>
                  <a:buFontTx/>
                  <a:buNone/>
                  <a:tabLst/>
                  <a:defRPr/>
                </a:pPr>
                <a:r>
                  <a:rPr kumimoji="0" lang="de-DE" altLang="de-DE" sz="92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Lest jetzt weiter auf der Karte Sonnenaufgang.</a:t>
                </a:r>
              </a:p>
            </p:txBody>
          </p:sp>
        </p:grpSp>
        <p:grpSp>
          <p:nvGrpSpPr>
            <p:cNvPr id="1038079666" name="Vorderseite (links)">
              <a:extLst>
                <a:ext uri="{FF2B5EF4-FFF2-40B4-BE49-F238E27FC236}">
                  <a16:creationId xmlns:a16="http://schemas.microsoft.com/office/drawing/2014/main" id="{8B54D93B-8F69-8F03-55EB-75B882644421}"/>
                </a:ext>
              </a:extLst>
            </p:cNvPr>
            <p:cNvGrpSpPr/>
            <p:nvPr/>
          </p:nvGrpSpPr>
          <p:grpSpPr>
            <a:xfrm>
              <a:off x="903186" y="845721"/>
              <a:ext cx="2876650" cy="4046633"/>
              <a:chOff x="903186" y="845721"/>
              <a:chExt cx="2876650" cy="4046633"/>
            </a:xfrm>
          </p:grpSpPr>
          <p:pic>
            <p:nvPicPr>
              <p:cNvPr id="51" name="Andor Logo oben" descr="Ein Bild, das Typografie, Symbol, Schrift, Logo enthält.&#10;&#10;Automatisch generierte Beschreibung">
                <a:extLst>
                  <a:ext uri="{FF2B5EF4-FFF2-40B4-BE49-F238E27FC236}">
                    <a16:creationId xmlns:a16="http://schemas.microsoft.com/office/drawing/2014/main" id="{784F9074-79AB-6087-3853-5B239E7F36D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609191" y="1191530"/>
                <a:ext cx="1464641" cy="545557"/>
              </a:xfrm>
              <a:prstGeom prst="rect">
                <a:avLst/>
              </a:prstGeom>
            </p:spPr>
          </p:pic>
          <p:sp>
            <p:nvSpPr>
              <p:cNvPr id="43" name="Andor Logo Text">
                <a:extLst>
                  <a:ext uri="{FF2B5EF4-FFF2-40B4-BE49-F238E27FC236}">
                    <a16:creationId xmlns:a16="http://schemas.microsoft.com/office/drawing/2014/main" id="{5F083262-2D58-660F-66A8-29BD52074E26}"/>
                  </a:ext>
                </a:extLst>
              </p:cNvPr>
              <p:cNvSpPr txBox="1">
                <a:spLocks noChangeArrowheads="1"/>
              </p:cNvSpPr>
              <p:nvPr/>
            </p:nvSpPr>
            <p:spPr bwMode="auto">
              <a:xfrm>
                <a:off x="903186" y="845721"/>
                <a:ext cx="2876649" cy="567146"/>
              </a:xfrm>
              <a:prstGeom prst="rect">
                <a:avLst/>
              </a:prstGeom>
              <a:blipFill dpi="0" rotWithShape="1">
                <a:blip r:embed="rId13">
                  <a:alphaModFix amt="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8694" tIns="49347" rIns="98694" bIns="49347" numCol="1" anchor="t" anchorCtr="0" compatLnSpc="1">
                <a:prstTxWarp prst="textNoShape">
                  <a:avLst/>
                </a:prstTxWarp>
              </a:bodyPr>
              <a:lstStyle/>
              <a:p>
                <a:pPr algn="ctr" defTabSz="986912" eaLnBrk="0" fontAlgn="base" hangingPunct="0">
                  <a:lnSpc>
                    <a:spcPts val="1000"/>
                  </a:lnSpc>
                  <a:spcBef>
                    <a:spcPct val="0"/>
                  </a:spcBef>
                  <a:spcAft>
                    <a:spcPct val="0"/>
                  </a:spcAft>
                </a:pP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Die</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200" cap="small" dirty="0">
                    <a:latin typeface="Times New Roman" panose="02020603050405020304" pitchFamily="18" charset="0"/>
                    <a:ea typeface="Times New Roman" panose="02020603050405020304" pitchFamily="18" charset="0"/>
                    <a:cs typeface="Times New Roman" panose="02020603050405020304" pitchFamily="18" charset="0"/>
                  </a:rPr>
                  <a:t>Legenden</a:t>
                </a:r>
                <a:br>
                  <a:rPr lang="de-DE" altLang="de-DE" sz="1079" cap="small" dirty="0">
                    <a:latin typeface="Times New Roman" panose="02020603050405020304" pitchFamily="18" charset="0"/>
                    <a:ea typeface="Times New Roman" panose="02020603050405020304" pitchFamily="18" charset="0"/>
                    <a:cs typeface="Times New Roman" panose="02020603050405020304" pitchFamily="18" charset="0"/>
                  </a:rPr>
                </a:br>
                <a:r>
                  <a:rPr lang="de-DE" altLang="de-DE" sz="1000" cap="small" dirty="0">
                    <a:latin typeface="Times New Roman" panose="02020603050405020304" pitchFamily="18" charset="0"/>
                    <a:ea typeface="Times New Roman" panose="02020603050405020304" pitchFamily="18" charset="0"/>
                    <a:cs typeface="Times New Roman" panose="02020603050405020304" pitchFamily="18" charset="0"/>
                  </a:rPr>
                  <a:t>Von</a:t>
                </a:r>
                <a:endParaRPr lang="de-DE" altLang="de-DE" sz="1000" cap="small" dirty="0">
                  <a:latin typeface="Arial" panose="020B0604020202020204" pitchFamily="34" charset="0"/>
                </a:endParaRPr>
              </a:p>
            </p:txBody>
          </p:sp>
          <p:sp>
            <p:nvSpPr>
              <p:cNvPr id="1038079640" name="Box: Legendenkarten-Auflistung" hidden="1">
                <a:extLst>
                  <a:ext uri="{FF2B5EF4-FFF2-40B4-BE49-F238E27FC236}">
                    <a16:creationId xmlns:a16="http://schemas.microsoft.com/office/drawing/2014/main" id="{152175BA-E92F-54EA-6C4B-12FBB7EAC7A5}"/>
                  </a:ext>
                </a:extLst>
              </p:cNvPr>
              <p:cNvSpPr/>
              <p:nvPr/>
            </p:nvSpPr>
            <p:spPr>
              <a:xfrm>
                <a:off x="1043653" y="4066854"/>
                <a:ext cx="2595716" cy="825500"/>
              </a:xfrm>
              <a:prstGeom prst="roundRect">
                <a:avLst/>
              </a:prstGeom>
              <a:noFill/>
              <a:ln w="1270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51" name="Anlegedreieck Legendenleiste" hidden="1">
                <a:extLst>
                  <a:ext uri="{FF2B5EF4-FFF2-40B4-BE49-F238E27FC236}">
                    <a16:creationId xmlns:a16="http://schemas.microsoft.com/office/drawing/2014/main" id="{5D3B19DD-243F-B319-6B6A-00D655F75339}"/>
                  </a:ext>
                </a:extLst>
              </p:cNvPr>
              <p:cNvSpPr/>
              <p:nvPr/>
            </p:nvSpPr>
            <p:spPr>
              <a:xfrm rot="2706854">
                <a:off x="1152086" y="3160965"/>
                <a:ext cx="632783" cy="632783"/>
              </a:xfrm>
              <a:prstGeom prst="rtTriangle">
                <a:avLst/>
              </a:prstGeom>
              <a:solidFill>
                <a:schemeClr val="bg1"/>
              </a:solidFill>
              <a:ln w="31750"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038079617" name="Legendekarten-Anweisung">
                <a:extLst>
                  <a:ext uri="{FF2B5EF4-FFF2-40B4-BE49-F238E27FC236}">
                    <a16:creationId xmlns:a16="http://schemas.microsoft.com/office/drawing/2014/main" id="{B828E68F-CEAA-AD7E-5962-D2CEEDD1899A}"/>
                  </a:ext>
                </a:extLst>
              </p:cNvPr>
              <p:cNvSpPr txBox="1">
                <a:spLocks noChangeArrowheads="1"/>
              </p:cNvSpPr>
              <p:nvPr/>
            </p:nvSpPr>
            <p:spPr bwMode="auto">
              <a:xfrm>
                <a:off x="1043653" y="4085091"/>
                <a:ext cx="2595716" cy="591258"/>
              </a:xfrm>
              <a:prstGeom prst="rect">
                <a:avLst/>
              </a:prstGeom>
              <a:noFill/>
              <a:ln w="9525">
                <a:noFill/>
                <a:miter lim="800000"/>
                <a:headEnd/>
                <a:tailEnd/>
              </a:ln>
            </p:spPr>
            <p:txBody>
              <a:bodyPr rot="0" vert="horz" wrap="square" lIns="91440" tIns="45720" rIns="91440" bIns="45720" anchor="t" anchorCtr="0">
                <a:noAutofit/>
              </a:bodyPr>
              <a:lstStyle/>
              <a:p>
                <a:pPr algn="ctr"/>
                <a:r>
                  <a:rPr lang="de-DE" sz="1000" dirty="0">
                    <a:effectLst/>
                    <a:latin typeface="Times New Roman" panose="02020603050405020304" pitchFamily="18" charset="0"/>
                    <a:ea typeface="Times New Roman" panose="02020603050405020304" pitchFamily="18" charset="0"/>
                    <a:cs typeface="Times New Roman" panose="02020603050405020304" pitchFamily="18" charset="0"/>
                  </a:rPr>
                  <a:t>Diese Karte wird aufgedeckt, wenn eine andere Legdenkarte dazu auffordert.</a:t>
                </a:r>
                <a:endParaRPr lang="de-DE" sz="1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3" name="Legendenleisten-Nummernfeld">
                <a:extLst>
                  <a:ext uri="{FF2B5EF4-FFF2-40B4-BE49-F238E27FC236}">
                    <a16:creationId xmlns:a16="http://schemas.microsoft.com/office/drawing/2014/main" id="{97A7D79C-8FA6-4EA2-F045-3470FA957B4C}"/>
                  </a:ext>
                </a:extLst>
              </p:cNvPr>
              <p:cNvSpPr/>
              <p:nvPr/>
            </p:nvSpPr>
            <p:spPr>
              <a:xfrm>
                <a:off x="1329489" y="3027981"/>
                <a:ext cx="2165685" cy="914400"/>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38079616" name="Legendeleisten-Nummer">
                <a:extLst>
                  <a:ext uri="{FF2B5EF4-FFF2-40B4-BE49-F238E27FC236}">
                    <a16:creationId xmlns:a16="http://schemas.microsoft.com/office/drawing/2014/main" id="{FBEA42B7-E475-2581-6AFB-63B02B912AB2}"/>
                  </a:ext>
                </a:extLst>
              </p:cNvPr>
              <p:cNvSpPr txBox="1">
                <a:spLocks noChangeArrowheads="1"/>
              </p:cNvSpPr>
              <p:nvPr/>
            </p:nvSpPr>
            <p:spPr bwMode="auto">
              <a:xfrm>
                <a:off x="1329489" y="3266485"/>
                <a:ext cx="2165684" cy="437392"/>
              </a:xfrm>
              <a:prstGeom prst="rect">
                <a:avLst/>
              </a:prstGeom>
              <a:noFill/>
              <a:ln w="9525">
                <a:noFill/>
                <a:miter lim="800000"/>
                <a:headEnd/>
                <a:tailEnd/>
              </a:ln>
            </p:spPr>
            <p:txBody>
              <a:bodyPr rot="0" vert="horz" wrap="square" lIns="91440" tIns="45720" rIns="91440" bIns="45720" anchor="t" anchorCtr="0">
                <a:noAutofit/>
              </a:bodyPr>
              <a:lstStyle/>
              <a:p>
                <a:pPr algn="ctr"/>
                <a:r>
                  <a:rPr lang="de-DE" b="1" dirty="0">
                    <a:latin typeface="Times New Roman" panose="02020603050405020304" pitchFamily="18" charset="0"/>
                    <a:ea typeface="Times New Roman" panose="02020603050405020304" pitchFamily="18" charset="0"/>
                    <a:cs typeface="Times New Roman" panose="02020603050405020304" pitchFamily="18" charset="0"/>
                  </a:rPr>
                  <a:t>Der </a:t>
                </a:r>
                <a:r>
                  <a:rPr lang="de-DE" b="1" dirty="0" err="1">
                    <a:latin typeface="Times New Roman" panose="02020603050405020304" pitchFamily="18" charset="0"/>
                    <a:ea typeface="Times New Roman" panose="02020603050405020304" pitchFamily="18" charset="0"/>
                    <a:cs typeface="Times New Roman" panose="02020603050405020304" pitchFamily="18" charset="0"/>
                  </a:rPr>
                  <a:t>Wardrak</a:t>
                </a:r>
                <a:endParaRPr lang="de-DE"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9" name="Legenden-Name">
                <a:extLst>
                  <a:ext uri="{FF2B5EF4-FFF2-40B4-BE49-F238E27FC236}">
                    <a16:creationId xmlns:a16="http://schemas.microsoft.com/office/drawing/2014/main" id="{6AA7CF35-CE65-344A-4798-EAA918BFB910}"/>
                  </a:ext>
                </a:extLst>
              </p:cNvPr>
              <p:cNvSpPr txBox="1">
                <a:spLocks noChangeArrowheads="1"/>
              </p:cNvSpPr>
              <p:nvPr/>
            </p:nvSpPr>
            <p:spPr bwMode="auto">
              <a:xfrm>
                <a:off x="903186" y="1758676"/>
                <a:ext cx="2876650" cy="1247716"/>
              </a:xfrm>
              <a:prstGeom prst="rect">
                <a:avLst/>
              </a:prstGeom>
              <a:noFill/>
              <a:ln w="9525">
                <a:noFill/>
                <a:miter lim="800000"/>
                <a:headEnd/>
                <a:tailEnd/>
              </a:ln>
            </p:spPr>
            <p:txBody>
              <a:bodyPr rot="0" vert="horz" wrap="square" lIns="98694" tIns="49347" rIns="98694" bIns="49347" anchor="t" anchorCtr="0">
                <a:noAutofit/>
              </a:bodyPr>
              <a:lstStyle/>
              <a:p>
                <a:pPr algn="ctr"/>
                <a:r>
                  <a:rPr lang="de-DE" dirty="0">
                    <a:latin typeface="Times New Roman" panose="02020603050405020304" pitchFamily="18" charset="0"/>
                    <a:ea typeface="Times New Roman" panose="02020603050405020304" pitchFamily="18" charset="0"/>
                    <a:cs typeface="Times New Roman" panose="02020603050405020304" pitchFamily="18" charset="0"/>
                  </a:rPr>
                  <a:t>Fan Legende</a:t>
                </a:r>
                <a:endParaRPr lang="de-DE"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pP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de-DE" b="1" dirty="0">
                    <a:latin typeface="Times New Roman" panose="02020603050405020304" pitchFamily="18" charset="0"/>
                    <a:ea typeface="Times New Roman" panose="02020603050405020304" pitchFamily="18" charset="0"/>
                    <a:cs typeface="Times New Roman" panose="02020603050405020304" pitchFamily="18" charset="0"/>
                  </a:rPr>
                  <a:t>Willkommen in Andor</a:t>
                </a:r>
              </a:p>
              <a:p>
                <a:pPr algn="ctr">
                  <a:spcBef>
                    <a:spcPts val="1295"/>
                  </a:spcBef>
                </a:pPr>
                <a:r>
                  <a:rPr lang="de-DE" b="1" dirty="0">
                    <a:latin typeface="Times New Roman" panose="02020603050405020304" pitchFamily="18" charset="0"/>
                    <a:ea typeface="Times New Roman" panose="02020603050405020304" pitchFamily="18" charset="0"/>
                    <a:cs typeface="Times New Roman" panose="02020603050405020304" pitchFamily="18" charset="0"/>
                  </a:rPr>
                  <a:t>Crashkurs</a:t>
                </a:r>
              </a:p>
            </p:txBody>
          </p:sp>
        </p:grpSp>
      </p:grpSp>
      <p:sp>
        <p:nvSpPr>
          <p:cNvPr id="2" name="Legendenleisten-Nummernfeld">
            <a:extLst>
              <a:ext uri="{FF2B5EF4-FFF2-40B4-BE49-F238E27FC236}">
                <a16:creationId xmlns:a16="http://schemas.microsoft.com/office/drawing/2014/main" id="{A82CEC02-F12E-06E4-AD4C-14043FAB31C1}"/>
              </a:ext>
            </a:extLst>
          </p:cNvPr>
          <p:cNvSpPr/>
          <p:nvPr/>
        </p:nvSpPr>
        <p:spPr>
          <a:xfrm>
            <a:off x="1637932" y="7767521"/>
            <a:ext cx="1407160" cy="914400"/>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3" name="Legendeleisten-Nummer">
            <a:extLst>
              <a:ext uri="{FF2B5EF4-FFF2-40B4-BE49-F238E27FC236}">
                <a16:creationId xmlns:a16="http://schemas.microsoft.com/office/drawing/2014/main" id="{73123DD3-19DE-4871-2419-FF9EF74B6BFC}"/>
              </a:ext>
            </a:extLst>
          </p:cNvPr>
          <p:cNvSpPr txBox="1">
            <a:spLocks noChangeArrowheads="1"/>
          </p:cNvSpPr>
          <p:nvPr/>
        </p:nvSpPr>
        <p:spPr bwMode="auto">
          <a:xfrm>
            <a:off x="1683493" y="7654349"/>
            <a:ext cx="1316038" cy="980109"/>
          </a:xfrm>
          <a:prstGeom prst="rect">
            <a:avLst/>
          </a:prstGeom>
          <a:noFill/>
          <a:ln w="9525">
            <a:noFill/>
            <a:miter lim="800000"/>
            <a:headEnd/>
            <a:tailEnd/>
          </a:ln>
        </p:spPr>
        <p:txBody>
          <a:bodyPr rot="0" vert="horz" wrap="square" lIns="91440" tIns="45720" rIns="91440" bIns="45720" anchor="t" anchorCtr="0">
            <a:noAutofit/>
          </a:bodyPr>
          <a:lstStyle/>
          <a:p>
            <a:pPr algn="ctr"/>
            <a:r>
              <a:rPr lang="de-DE" sz="7000" dirty="0">
                <a:effectLst/>
                <a:latin typeface="Goudy Old Style" panose="02020502050305020303" pitchFamily="18" charset="77"/>
                <a:ea typeface="Times New Roman" panose="02020603050405020304" pitchFamily="18" charset="0"/>
                <a:cs typeface="Times New Roman" panose="02020603050405020304" pitchFamily="18" charset="0"/>
              </a:rPr>
              <a:t>N</a:t>
            </a:r>
            <a:endParaRPr lang="de-DE" sz="5000" dirty="0">
              <a:effectLst/>
              <a:latin typeface="Goudy Old Style" panose="02020502050305020303" pitchFamily="18" charset="77"/>
              <a:ea typeface="Times New Roman" panose="02020603050405020304" pitchFamily="18" charset="0"/>
              <a:cs typeface="Times New Roman" panose="02020603050405020304" pitchFamily="18" charset="0"/>
            </a:endParaRPr>
          </a:p>
        </p:txBody>
      </p:sp>
      <p:sp>
        <p:nvSpPr>
          <p:cNvPr id="4" name="Legendenleisten-Nummernfeld">
            <a:extLst>
              <a:ext uri="{FF2B5EF4-FFF2-40B4-BE49-F238E27FC236}">
                <a16:creationId xmlns:a16="http://schemas.microsoft.com/office/drawing/2014/main" id="{504B4BF2-7F10-DB3E-0AE9-AAF44820CC3D}"/>
              </a:ext>
            </a:extLst>
          </p:cNvPr>
          <p:cNvSpPr/>
          <p:nvPr/>
        </p:nvSpPr>
        <p:spPr>
          <a:xfrm>
            <a:off x="3939241" y="5585260"/>
            <a:ext cx="2557811" cy="1844239"/>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5" name="Legendenleisten-Nummernfeld">
            <a:extLst>
              <a:ext uri="{FF2B5EF4-FFF2-40B4-BE49-F238E27FC236}">
                <a16:creationId xmlns:a16="http://schemas.microsoft.com/office/drawing/2014/main" id="{68B124D0-5228-01AE-6A16-F6558C748A73}"/>
              </a:ext>
            </a:extLst>
          </p:cNvPr>
          <p:cNvSpPr/>
          <p:nvPr/>
        </p:nvSpPr>
        <p:spPr>
          <a:xfrm>
            <a:off x="3939241" y="7712338"/>
            <a:ext cx="2557811" cy="1844239"/>
          </a:xfrm>
          <a:prstGeom prst="rect">
            <a:avLst/>
          </a:prstGeom>
          <a:solidFill>
            <a:schemeClr val="accent1">
              <a:alpha val="0"/>
            </a:schemeClr>
          </a:solidFill>
          <a:ln w="28575" cmpd="thinThick">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dirty="0"/>
          </a:p>
        </p:txBody>
      </p:sp>
      <p:sp>
        <p:nvSpPr>
          <p:cNvPr id="6" name="Textfeld 5">
            <a:extLst>
              <a:ext uri="{FF2B5EF4-FFF2-40B4-BE49-F238E27FC236}">
                <a16:creationId xmlns:a16="http://schemas.microsoft.com/office/drawing/2014/main" id="{90288B10-C152-0685-915F-463B613F5DAE}"/>
              </a:ext>
            </a:extLst>
          </p:cNvPr>
          <p:cNvSpPr txBox="1"/>
          <p:nvPr/>
        </p:nvSpPr>
        <p:spPr>
          <a:xfrm>
            <a:off x="3988468" y="5658521"/>
            <a:ext cx="2460458" cy="1661993"/>
          </a:xfrm>
          <a:prstGeom prst="rect">
            <a:avLst/>
          </a:prstGeom>
          <a:noFill/>
        </p:spPr>
        <p:txBody>
          <a:bodyPr wrap="square" rtlCol="0">
            <a:spAutoFit/>
          </a:bodyPr>
          <a:lstStyle/>
          <a:p>
            <a:r>
              <a:rPr lang="de-DE" sz="850" dirty="0">
                <a:latin typeface="Times New Roman" panose="02020603050405020304" pitchFamily="18" charset="0"/>
                <a:cs typeface="Times New Roman" panose="02020603050405020304" pitchFamily="18" charset="0"/>
              </a:rPr>
              <a:t>Die Legende nahm ein </a:t>
            </a:r>
            <a:r>
              <a:rPr lang="de-DE" sz="850" b="1" dirty="0">
                <a:latin typeface="Times New Roman" panose="02020603050405020304" pitchFamily="18" charset="0"/>
                <a:cs typeface="Times New Roman" panose="02020603050405020304" pitchFamily="18" charset="0"/>
              </a:rPr>
              <a:t>GUTES ENDE</a:t>
            </a:r>
            <a:r>
              <a:rPr lang="de-DE" sz="850" dirty="0">
                <a:latin typeface="Times New Roman" panose="02020603050405020304" pitchFamily="18" charset="0"/>
                <a:cs typeface="Times New Roman" panose="02020603050405020304" pitchFamily="18" charset="0"/>
              </a:rPr>
              <a:t>, wenn…</a:t>
            </a:r>
          </a:p>
          <a:p>
            <a:r>
              <a:rPr lang="de-DE" sz="850" dirty="0">
                <a:latin typeface="Times New Roman" panose="02020603050405020304" pitchFamily="18" charset="0"/>
                <a:cs typeface="Times New Roman" panose="02020603050405020304" pitchFamily="18" charset="0"/>
              </a:rPr>
              <a:t>… der </a:t>
            </a:r>
            <a:r>
              <a:rPr lang="de-DE" sz="850" b="1" dirty="0" err="1">
                <a:latin typeface="Times New Roman" panose="02020603050405020304" pitchFamily="18" charset="0"/>
                <a:cs typeface="Times New Roman" panose="02020603050405020304" pitchFamily="18" charset="0"/>
              </a:rPr>
              <a:t>Wardrak</a:t>
            </a:r>
            <a:r>
              <a:rPr lang="de-DE" sz="850" dirty="0">
                <a:latin typeface="Times New Roman" panose="02020603050405020304" pitchFamily="18" charset="0"/>
                <a:cs typeface="Times New Roman" panose="02020603050405020304" pitchFamily="18" charset="0"/>
              </a:rPr>
              <a:t> mithilfe des Prinzen </a:t>
            </a:r>
            <a:r>
              <a:rPr lang="de-DE" sz="850" b="1" dirty="0">
                <a:latin typeface="Times New Roman" panose="02020603050405020304" pitchFamily="18" charset="0"/>
                <a:cs typeface="Times New Roman" panose="02020603050405020304" pitchFamily="18" charset="0"/>
              </a:rPr>
              <a:t>besiegt</a:t>
            </a:r>
            <a:r>
              <a:rPr lang="de-DE" sz="850" dirty="0">
                <a:latin typeface="Times New Roman" panose="02020603050405020304" pitchFamily="18" charset="0"/>
                <a:cs typeface="Times New Roman" panose="02020603050405020304" pitchFamily="18" charset="0"/>
              </a:rPr>
              <a:t> und…</a:t>
            </a:r>
          </a:p>
          <a:p>
            <a:r>
              <a:rPr lang="de-DE" sz="850" dirty="0">
                <a:latin typeface="Times New Roman" panose="02020603050405020304" pitchFamily="18" charset="0"/>
                <a:cs typeface="Times New Roman" panose="02020603050405020304" pitchFamily="18" charset="0"/>
              </a:rPr>
              <a:t>… die </a:t>
            </a:r>
            <a:r>
              <a:rPr lang="de-DE" sz="850" b="1" dirty="0">
                <a:latin typeface="Times New Roman" panose="02020603050405020304" pitchFamily="18" charset="0"/>
                <a:cs typeface="Times New Roman" panose="02020603050405020304" pitchFamily="18" charset="0"/>
              </a:rPr>
              <a:t>Burg</a:t>
            </a:r>
            <a:r>
              <a:rPr lang="de-DE" sz="850" dirty="0">
                <a:latin typeface="Times New Roman" panose="02020603050405020304" pitchFamily="18" charset="0"/>
                <a:cs typeface="Times New Roman" panose="02020603050405020304" pitchFamily="18" charset="0"/>
              </a:rPr>
              <a:t> erfolgreich </a:t>
            </a:r>
            <a:r>
              <a:rPr lang="de-DE" sz="850" b="1" dirty="0">
                <a:latin typeface="Times New Roman" panose="02020603050405020304" pitchFamily="18" charset="0"/>
                <a:cs typeface="Times New Roman" panose="02020603050405020304" pitchFamily="18" charset="0"/>
              </a:rPr>
              <a:t>verteidigt</a:t>
            </a:r>
            <a:r>
              <a:rPr lang="de-DE" sz="850" dirty="0">
                <a:latin typeface="Times New Roman" panose="02020603050405020304" pitchFamily="18" charset="0"/>
                <a:cs typeface="Times New Roman" panose="02020603050405020304" pitchFamily="18" charset="0"/>
              </a:rPr>
              <a:t> wurde.</a:t>
            </a:r>
          </a:p>
          <a:p>
            <a:endParaRPr lang="de-DE" sz="850" dirty="0">
              <a:latin typeface="Times New Roman" panose="02020603050405020304" pitchFamily="18" charset="0"/>
              <a:cs typeface="Times New Roman" panose="02020603050405020304" pitchFamily="18" charset="0"/>
            </a:endParaRPr>
          </a:p>
          <a:p>
            <a:pPr algn="just"/>
            <a:r>
              <a:rPr lang="de-DE" sz="850" i="1" dirty="0">
                <a:solidFill>
                  <a:srgbClr val="000000"/>
                </a:solidFill>
                <a:effectLst/>
                <a:latin typeface="Times New Roman" panose="02020603050405020304" pitchFamily="18" charset="0"/>
              </a:rPr>
              <a:t>Glückwunsch zu eurem Sieg!</a:t>
            </a:r>
            <a:endParaRPr lang="de-DE" sz="850" dirty="0">
              <a:solidFill>
                <a:srgbClr val="000000"/>
              </a:solidFill>
              <a:effectLst/>
              <a:latin typeface="Times New Roman" panose="02020603050405020304" pitchFamily="18" charset="0"/>
            </a:endParaRPr>
          </a:p>
          <a:p>
            <a:pPr algn="just"/>
            <a:r>
              <a:rPr lang="de-DE" sz="850" i="1" dirty="0">
                <a:solidFill>
                  <a:srgbClr val="000000"/>
                </a:solidFill>
                <a:effectLst/>
                <a:latin typeface="Times New Roman" panose="02020603050405020304" pitchFamily="18" charset="0"/>
              </a:rPr>
              <a:t>Ihr wisst jetzt über alles Nötige Bescheid um z.B.</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Andor-Fan-Legenden spielen zu können.</a:t>
            </a:r>
          </a:p>
          <a:p>
            <a:pPr algn="just"/>
            <a:endParaRPr lang="de-DE" sz="850" dirty="0">
              <a:solidFill>
                <a:srgbClr val="000000"/>
              </a:solidFill>
              <a:effectLst/>
              <a:latin typeface="Times New Roman" panose="02020603050405020304" pitchFamily="18" charset="0"/>
            </a:endParaRPr>
          </a:p>
          <a:p>
            <a:pPr algn="just"/>
            <a:r>
              <a:rPr lang="de-DE" sz="850" i="1" dirty="0">
                <a:solidFill>
                  <a:srgbClr val="000000"/>
                </a:solidFill>
                <a:effectLst/>
                <a:latin typeface="Times New Roman" panose="02020603050405020304" pitchFamily="18" charset="0"/>
              </a:rPr>
              <a:t>Bei Unsicherheit mit den Regeln schaut ihr am</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besten direkt im Begleitheft nach, oder stellt eure</a:t>
            </a:r>
            <a:r>
              <a:rPr lang="de-DE" sz="850" dirty="0">
                <a:solidFill>
                  <a:srgbClr val="000000"/>
                </a:solidFill>
                <a:latin typeface="Times New Roman" panose="02020603050405020304" pitchFamily="18" charset="0"/>
              </a:rPr>
              <a:t> </a:t>
            </a:r>
            <a:r>
              <a:rPr lang="de-DE" sz="850" i="1" dirty="0">
                <a:solidFill>
                  <a:srgbClr val="000000"/>
                </a:solidFill>
                <a:effectLst/>
                <a:latin typeface="Times New Roman" panose="02020603050405020304" pitchFamily="18" charset="0"/>
              </a:rPr>
              <a:t>Fragen auf: http://legenden-von-</a:t>
            </a:r>
            <a:r>
              <a:rPr lang="de-DE" sz="850" i="1" dirty="0" err="1">
                <a:solidFill>
                  <a:srgbClr val="000000"/>
                </a:solidFill>
                <a:effectLst/>
                <a:latin typeface="Times New Roman" panose="02020603050405020304" pitchFamily="18" charset="0"/>
              </a:rPr>
              <a:t>andor.de</a:t>
            </a:r>
            <a:r>
              <a:rPr lang="de-DE" sz="850" i="1" dirty="0">
                <a:solidFill>
                  <a:srgbClr val="000000"/>
                </a:solidFill>
                <a:effectLst/>
                <a:latin typeface="Times New Roman" panose="02020603050405020304" pitchFamily="18" charset="0"/>
              </a:rPr>
              <a:t>/</a:t>
            </a:r>
            <a:r>
              <a:rPr lang="de-DE" sz="850" i="1" dirty="0" err="1">
                <a:solidFill>
                  <a:srgbClr val="000000"/>
                </a:solidFill>
                <a:effectLst/>
                <a:latin typeface="Times New Roman" panose="02020603050405020304" pitchFamily="18" charset="0"/>
              </a:rPr>
              <a:t>forum</a:t>
            </a:r>
            <a:r>
              <a:rPr lang="de-DE" sz="850" i="1" dirty="0">
                <a:solidFill>
                  <a:srgbClr val="000000"/>
                </a:solidFill>
                <a:effectLst/>
                <a:latin typeface="Times New Roman" panose="02020603050405020304" pitchFamily="18" charset="0"/>
              </a:rPr>
              <a:t>/</a:t>
            </a:r>
            <a:endParaRPr lang="de-DE" sz="850" dirty="0">
              <a:solidFill>
                <a:srgbClr val="000000"/>
              </a:solidFill>
              <a:effectLst/>
              <a:latin typeface="Times New Roman" panose="02020603050405020304" pitchFamily="18" charset="0"/>
            </a:endParaRPr>
          </a:p>
          <a:p>
            <a:endParaRPr lang="de-DE" sz="850" dirty="0">
              <a:latin typeface="Times New Roman" panose="02020603050405020304" pitchFamily="18" charset="0"/>
              <a:cs typeface="Times New Roman" panose="02020603050405020304" pitchFamily="18" charset="0"/>
            </a:endParaRPr>
          </a:p>
        </p:txBody>
      </p:sp>
      <p:sp>
        <p:nvSpPr>
          <p:cNvPr id="7" name="Textfeld 6">
            <a:extLst>
              <a:ext uri="{FF2B5EF4-FFF2-40B4-BE49-F238E27FC236}">
                <a16:creationId xmlns:a16="http://schemas.microsoft.com/office/drawing/2014/main" id="{5056EE6A-5BC7-261E-740D-957B47F6E471}"/>
              </a:ext>
            </a:extLst>
          </p:cNvPr>
          <p:cNvSpPr txBox="1"/>
          <p:nvPr/>
        </p:nvSpPr>
        <p:spPr>
          <a:xfrm rot="10800000">
            <a:off x="3987917" y="7852413"/>
            <a:ext cx="2460458" cy="1661993"/>
          </a:xfrm>
          <a:prstGeom prst="rect">
            <a:avLst/>
          </a:prstGeom>
          <a:noFill/>
        </p:spPr>
        <p:txBody>
          <a:bodyPr wrap="square" rtlCol="0">
            <a:spAutoFit/>
          </a:bodyPr>
          <a:lstStyle/>
          <a:p>
            <a:r>
              <a:rPr lang="de-DE" sz="850" dirty="0">
                <a:solidFill>
                  <a:srgbClr val="000000"/>
                </a:solidFill>
                <a:effectLst/>
                <a:latin typeface="Times New Roman" panose="02020603050405020304" pitchFamily="18" charset="0"/>
              </a:rPr>
              <a:t>Die Legende nahm ein </a:t>
            </a:r>
            <a:r>
              <a:rPr lang="de-DE" sz="850" b="1" dirty="0">
                <a:solidFill>
                  <a:srgbClr val="000000"/>
                </a:solidFill>
                <a:effectLst/>
                <a:latin typeface="Times New Roman" panose="02020603050405020304" pitchFamily="18" charset="0"/>
              </a:rPr>
              <a:t>BÖSES ENDE</a:t>
            </a:r>
            <a:r>
              <a:rPr lang="de-DE" sz="850" dirty="0">
                <a:solidFill>
                  <a:srgbClr val="000000"/>
                </a:solidFill>
                <a:effectLst/>
                <a:latin typeface="Times New Roman" panose="02020603050405020304" pitchFamily="18" charset="0"/>
              </a:rPr>
              <a:t>, wenn …</a:t>
            </a:r>
          </a:p>
          <a:p>
            <a:r>
              <a:rPr lang="de-DE" sz="850" dirty="0">
                <a:solidFill>
                  <a:srgbClr val="000000"/>
                </a:solidFill>
                <a:effectLst/>
                <a:latin typeface="Times New Roman" panose="02020603050405020304" pitchFamily="18" charset="0"/>
              </a:rPr>
              <a:t>… der </a:t>
            </a:r>
            <a:r>
              <a:rPr lang="de-DE" sz="850" b="1" dirty="0" err="1">
                <a:solidFill>
                  <a:srgbClr val="000000"/>
                </a:solidFill>
                <a:effectLst/>
                <a:latin typeface="Times New Roman" panose="02020603050405020304" pitchFamily="18" charset="0"/>
              </a:rPr>
              <a:t>Wardrak</a:t>
            </a:r>
            <a:r>
              <a:rPr lang="de-DE" sz="850" b="1" dirty="0">
                <a:solidFill>
                  <a:srgbClr val="000000"/>
                </a:solidFill>
                <a:effectLst/>
                <a:latin typeface="Times New Roman" panose="02020603050405020304" pitchFamily="18" charset="0"/>
              </a:rPr>
              <a:t> nicht aufgehalten</a:t>
            </a:r>
            <a:r>
              <a:rPr lang="de-DE" sz="850" dirty="0">
                <a:solidFill>
                  <a:srgbClr val="000000"/>
                </a:solidFill>
                <a:effectLst/>
                <a:latin typeface="Times New Roman" panose="02020603050405020304" pitchFamily="18" charset="0"/>
              </a:rPr>
              <a:t> wurde …</a:t>
            </a:r>
          </a:p>
          <a:p>
            <a:r>
              <a:rPr lang="de-DE" sz="850" dirty="0">
                <a:solidFill>
                  <a:srgbClr val="000000"/>
                </a:solidFill>
                <a:effectLst/>
                <a:latin typeface="Times New Roman" panose="02020603050405020304" pitchFamily="18" charset="0"/>
              </a:rPr>
              <a:t>… oder die </a:t>
            </a:r>
            <a:r>
              <a:rPr lang="de-DE" sz="850" b="1" dirty="0">
                <a:solidFill>
                  <a:srgbClr val="000000"/>
                </a:solidFill>
                <a:effectLst/>
                <a:latin typeface="Times New Roman" panose="02020603050405020304" pitchFamily="18" charset="0"/>
              </a:rPr>
              <a:t>Burg nicht verteidigt</a:t>
            </a:r>
            <a:r>
              <a:rPr lang="de-DE" sz="850" dirty="0">
                <a:solidFill>
                  <a:srgbClr val="000000"/>
                </a:solidFill>
                <a:effectLst/>
                <a:latin typeface="Times New Roman" panose="02020603050405020304" pitchFamily="18" charset="0"/>
              </a:rPr>
              <a:t> wurde.</a:t>
            </a:r>
          </a:p>
          <a:p>
            <a:endParaRPr lang="de-DE" sz="850" b="1" dirty="0">
              <a:solidFill>
                <a:srgbClr val="000000"/>
              </a:solidFill>
              <a:effectLst/>
              <a:latin typeface="Times New Roman" panose="02020603050405020304" pitchFamily="18" charset="0"/>
            </a:endParaRPr>
          </a:p>
          <a:p>
            <a:pPr algn="just"/>
            <a:r>
              <a:rPr lang="de-DE" sz="850" b="1" dirty="0">
                <a:solidFill>
                  <a:srgbClr val="000000"/>
                </a:solidFill>
                <a:effectLst/>
                <a:latin typeface="Times New Roman" panose="02020603050405020304" pitchFamily="18" charset="0"/>
              </a:rPr>
              <a:t>Tipps</a:t>
            </a:r>
            <a:r>
              <a:rPr lang="de-DE" sz="850" dirty="0">
                <a:solidFill>
                  <a:srgbClr val="000000"/>
                </a:solidFill>
                <a:effectLst/>
                <a:latin typeface="Times New Roman" panose="02020603050405020304" pitchFamily="18" charset="0"/>
              </a:rPr>
              <a:t>:</a:t>
            </a:r>
          </a:p>
          <a:p>
            <a:pPr algn="just"/>
            <a:r>
              <a:rPr lang="de-DE" sz="850" dirty="0">
                <a:solidFill>
                  <a:srgbClr val="000000"/>
                </a:solidFill>
                <a:effectLst/>
                <a:latin typeface="Times New Roman" panose="02020603050405020304" pitchFamily="18" charset="0"/>
              </a:rPr>
              <a:t>Haben eure Helden ihre Fähigkeiten optimal genutzt?</a:t>
            </a:r>
          </a:p>
          <a:p>
            <a:pPr algn="just"/>
            <a:r>
              <a:rPr lang="de-DE" sz="850" dirty="0">
                <a:solidFill>
                  <a:srgbClr val="000000"/>
                </a:solidFill>
                <a:effectLst/>
                <a:latin typeface="Times New Roman" panose="02020603050405020304" pitchFamily="18" charset="0"/>
              </a:rPr>
              <a:t>Habt ihr Kreaturen besiegt, die eigentlich </a:t>
            </a:r>
            <a:r>
              <a:rPr lang="de-DE" sz="850" dirty="0">
                <a:solidFill>
                  <a:srgbClr val="000000"/>
                </a:solidFill>
                <a:latin typeface="Times New Roman" panose="02020603050405020304" pitchFamily="18" charset="0"/>
              </a:rPr>
              <a:t>h</a:t>
            </a:r>
            <a:r>
              <a:rPr lang="de-DE" sz="850" dirty="0">
                <a:solidFill>
                  <a:srgbClr val="000000"/>
                </a:solidFill>
                <a:effectLst/>
                <a:latin typeface="Times New Roman" panose="02020603050405020304" pitchFamily="18" charset="0"/>
              </a:rPr>
              <a:t>armlos gewesen wären?</a:t>
            </a:r>
          </a:p>
          <a:p>
            <a:pPr algn="just"/>
            <a:r>
              <a:rPr lang="de-DE" sz="850" dirty="0">
                <a:solidFill>
                  <a:srgbClr val="000000"/>
                </a:solidFill>
                <a:effectLst/>
                <a:latin typeface="Times New Roman" panose="02020603050405020304" pitchFamily="18" charset="0"/>
              </a:rPr>
              <a:t>Hättet ihr euch besser auf den Endkampf vor-bereiten können?</a:t>
            </a:r>
          </a:p>
          <a:p>
            <a:endParaRPr lang="de-DE" sz="85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0689229"/>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0</TotalTime>
  <Words>4501</Words>
  <Application>Microsoft Macintosh PowerPoint</Application>
  <PresentationFormat>Benutzerdefiniert</PresentationFormat>
  <Paragraphs>475</Paragraphs>
  <Slides>9</Slides>
  <Notes>3</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9</vt:i4>
      </vt:variant>
    </vt:vector>
  </HeadingPairs>
  <TitlesOfParts>
    <vt:vector size="16" baseType="lpstr">
      <vt:lpstr>Arial</vt:lpstr>
      <vt:lpstr>Calibri</vt:lpstr>
      <vt:lpstr>Calibri Light</vt:lpstr>
      <vt:lpstr>Goudy Old Style</vt:lpstr>
      <vt:lpstr>Helvetica</vt:lpstr>
      <vt:lpstr>Times New Roman</vt:lpstr>
      <vt:lpstr>Office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Timo Kumpf</dc:creator>
  <cp:lastModifiedBy>Timo Kumpf</cp:lastModifiedBy>
  <cp:revision>21</cp:revision>
  <cp:lastPrinted>2026-03-02T12:54:48Z</cp:lastPrinted>
  <dcterms:created xsi:type="dcterms:W3CDTF">2026-03-02T11:17:51Z</dcterms:created>
  <dcterms:modified xsi:type="dcterms:W3CDTF">2026-03-02T20:23:30Z</dcterms:modified>
</cp:coreProperties>
</file>